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7" r:id="rId2"/>
    <p:sldId id="272" r:id="rId3"/>
    <p:sldId id="263" r:id="rId4"/>
    <p:sldId id="264" r:id="rId5"/>
    <p:sldId id="269" r:id="rId6"/>
    <p:sldId id="397" r:id="rId7"/>
    <p:sldId id="268" r:id="rId8"/>
    <p:sldId id="270" r:id="rId9"/>
    <p:sldId id="293" r:id="rId10"/>
    <p:sldId id="300" r:id="rId11"/>
    <p:sldId id="301" r:id="rId12"/>
    <p:sldId id="309" r:id="rId13"/>
    <p:sldId id="302" r:id="rId14"/>
    <p:sldId id="308" r:id="rId15"/>
    <p:sldId id="311" r:id="rId16"/>
    <p:sldId id="312" r:id="rId17"/>
    <p:sldId id="314" r:id="rId18"/>
    <p:sldId id="320" r:id="rId19"/>
    <p:sldId id="321" r:id="rId20"/>
    <p:sldId id="313" r:id="rId21"/>
    <p:sldId id="303" r:id="rId22"/>
    <p:sldId id="353" r:id="rId23"/>
    <p:sldId id="354" r:id="rId24"/>
    <p:sldId id="317" r:id="rId25"/>
    <p:sldId id="318" r:id="rId26"/>
    <p:sldId id="322" r:id="rId27"/>
    <p:sldId id="355" r:id="rId28"/>
    <p:sldId id="305" r:id="rId29"/>
    <p:sldId id="325" r:id="rId30"/>
    <p:sldId id="331" r:id="rId31"/>
    <p:sldId id="334" r:id="rId32"/>
    <p:sldId id="335" r:id="rId33"/>
    <p:sldId id="336" r:id="rId34"/>
    <p:sldId id="332" r:id="rId35"/>
    <p:sldId id="338" r:id="rId36"/>
    <p:sldId id="333" r:id="rId37"/>
    <p:sldId id="340" r:id="rId38"/>
    <p:sldId id="304" r:id="rId39"/>
    <p:sldId id="326" r:id="rId40"/>
    <p:sldId id="343" r:id="rId41"/>
    <p:sldId id="342" r:id="rId42"/>
    <p:sldId id="347" r:id="rId43"/>
    <p:sldId id="307" r:id="rId44"/>
    <p:sldId id="327" r:id="rId45"/>
    <p:sldId id="351" r:id="rId46"/>
    <p:sldId id="356" r:id="rId47"/>
    <p:sldId id="349" r:id="rId48"/>
    <p:sldId id="352" r:id="rId49"/>
    <p:sldId id="306" r:id="rId50"/>
    <p:sldId id="328" r:id="rId51"/>
    <p:sldId id="357" r:id="rId52"/>
    <p:sldId id="346" r:id="rId53"/>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73" autoAdjust="0"/>
    <p:restoredTop sz="90387" autoAdjust="0"/>
  </p:normalViewPr>
  <p:slideViewPr>
    <p:cSldViewPr>
      <p:cViewPr varScale="1">
        <p:scale>
          <a:sx n="74" d="100"/>
          <a:sy n="74" d="100"/>
        </p:scale>
        <p:origin x="1685"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06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1"/>
            <a:ext cx="2945659" cy="493713"/>
          </a:xfrm>
          <a:prstGeom prst="rect">
            <a:avLst/>
          </a:prstGeom>
        </p:spPr>
        <p:txBody>
          <a:bodyPr vert="horz" lIns="91440" tIns="45720" rIns="91440" bIns="45720" rtlCol="0"/>
          <a:lstStyle>
            <a:lvl1pPr algn="r">
              <a:defRPr sz="1200"/>
            </a:lvl1pPr>
          </a:lstStyle>
          <a:p>
            <a:fld id="{586E5146-FD07-4142-91E5-F4903203624F}" type="datetimeFigureOut">
              <a:rPr lang="en-US" smtClean="0"/>
              <a:pPr/>
              <a:t>3/11/2022</a:t>
            </a:fld>
            <a:endParaRPr lang="en-US"/>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70"/>
            <a:ext cx="5438140" cy="44434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8825"/>
            <a:ext cx="2945659"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378825"/>
            <a:ext cx="2945659" cy="493713"/>
          </a:xfrm>
          <a:prstGeom prst="rect">
            <a:avLst/>
          </a:prstGeom>
        </p:spPr>
        <p:txBody>
          <a:bodyPr vert="horz" lIns="91440" tIns="45720" rIns="91440" bIns="45720" rtlCol="0" anchor="b"/>
          <a:lstStyle>
            <a:lvl1pPr algn="r">
              <a:defRPr sz="1200"/>
            </a:lvl1pPr>
          </a:lstStyle>
          <a:p>
            <a:fld id="{D923E61B-9923-41E8-A048-1B57D195D0C6}" type="slidenum">
              <a:rPr lang="en-US" smtClean="0"/>
              <a:pPr/>
              <a:t>‹#›</a:t>
            </a:fld>
            <a:endParaRPr lang="en-US"/>
          </a:p>
        </p:txBody>
      </p:sp>
    </p:spTree>
    <p:extLst>
      <p:ext uri="{BB962C8B-B14F-4D97-AF65-F5344CB8AC3E}">
        <p14:creationId xmlns:p14="http://schemas.microsoft.com/office/powerpoint/2010/main" val="664279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buyya.com/photos/albacete_2006.jpg"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What is Cloud Computing ?</a:t>
            </a:r>
          </a:p>
          <a:p>
            <a:pPr lvl="1"/>
            <a:r>
              <a:rPr lang="en-US" dirty="0"/>
              <a:t>Different perspectives</a:t>
            </a:r>
          </a:p>
          <a:p>
            <a:pPr lvl="1"/>
            <a:r>
              <a:rPr lang="en-US" dirty="0"/>
              <a:t>Properties and characteristics</a:t>
            </a:r>
          </a:p>
          <a:p>
            <a:pPr lvl="1"/>
            <a:r>
              <a:rPr lang="en-US" dirty="0"/>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ndy\AppData\Local\Microsoft\Windows\Temporary Internet Files\Content.IE5\OHTRCXWF\MPj03992210000[1].jpg"/>
          <p:cNvPicPr>
            <a:picLocks noChangeAspect="1" noChangeArrowheads="1"/>
          </p:cNvPicPr>
          <p:nvPr/>
        </p:nvPicPr>
        <p:blipFill>
          <a:blip r:embed="rId2" cstate="print"/>
          <a:srcRect l="15830" r="13702"/>
          <a:stretch>
            <a:fillRect/>
          </a:stretch>
        </p:blipFill>
        <p:spPr bwMode="auto">
          <a:xfrm>
            <a:off x="5867400" y="2362200"/>
            <a:ext cx="2743200" cy="3892858"/>
          </a:xfrm>
          <a:prstGeom prst="rect">
            <a:avLst/>
          </a:prstGeom>
          <a:noFill/>
        </p:spPr>
      </p:pic>
      <p:sp>
        <p:nvSpPr>
          <p:cNvPr id="2" name="Title 1"/>
          <p:cNvSpPr>
            <a:spLocks noGrp="1"/>
          </p:cNvSpPr>
          <p:nvPr>
            <p:ph type="title"/>
          </p:nvPr>
        </p:nvSpPr>
        <p:spPr/>
        <p:txBody>
          <a:bodyPr/>
          <a:lstStyle/>
          <a:p>
            <a:r>
              <a:rPr lang="en-US" dirty="0"/>
              <a:t>In Our Humble Opinion</a:t>
            </a:r>
          </a:p>
        </p:txBody>
      </p:sp>
      <p:sp>
        <p:nvSpPr>
          <p:cNvPr id="3" name="Content Placeholder 2"/>
          <p:cNvSpPr>
            <a:spLocks noGrp="1"/>
          </p:cNvSpPr>
          <p:nvPr>
            <p:ph idx="1"/>
          </p:nvPr>
        </p:nvSpPr>
        <p:spPr>
          <a:xfrm>
            <a:off x="457200" y="1020762"/>
            <a:ext cx="8229600" cy="5562600"/>
          </a:xfrm>
        </p:spPr>
        <p:txBody>
          <a:bodyPr>
            <a:noAutofit/>
          </a:bodyPr>
          <a:lstStyle/>
          <a:p>
            <a:r>
              <a:rPr lang="en-US" dirty="0"/>
              <a:t>Cloud computing is a </a:t>
            </a:r>
            <a:r>
              <a:rPr lang="en-US" b="1" dirty="0">
                <a:solidFill>
                  <a:srgbClr val="FF0000"/>
                </a:solidFill>
              </a:rPr>
              <a:t>paradigm of computing</a:t>
            </a:r>
            <a:r>
              <a:rPr lang="en-US" dirty="0"/>
              <a:t>, a new way of thinking about IT industry but not any specific technology.</a:t>
            </a:r>
          </a:p>
          <a:p>
            <a:pPr lvl="1"/>
            <a:r>
              <a:rPr lang="en-US" dirty="0"/>
              <a:t>Central ideas</a:t>
            </a:r>
          </a:p>
          <a:p>
            <a:pPr lvl="2"/>
            <a:r>
              <a:rPr lang="en-US" b="1" i="1" dirty="0">
                <a:solidFill>
                  <a:schemeClr val="accent6">
                    <a:lumMod val="50000"/>
                  </a:schemeClr>
                </a:solidFill>
              </a:rPr>
              <a:t>Utility Computing</a:t>
            </a:r>
          </a:p>
          <a:p>
            <a:pPr lvl="2"/>
            <a:r>
              <a:rPr lang="en-US" b="1" i="1" dirty="0">
                <a:solidFill>
                  <a:schemeClr val="accent6">
                    <a:lumMod val="50000"/>
                  </a:schemeClr>
                </a:solidFill>
              </a:rPr>
              <a:t>SOA</a:t>
            </a:r>
            <a:r>
              <a:rPr lang="en-US" dirty="0"/>
              <a:t> - Service Oriented Architecture</a:t>
            </a:r>
          </a:p>
          <a:p>
            <a:pPr lvl="2"/>
            <a:r>
              <a:rPr lang="en-US" b="1" i="1" dirty="0">
                <a:solidFill>
                  <a:schemeClr val="accent6">
                    <a:lumMod val="50000"/>
                  </a:schemeClr>
                </a:solidFill>
              </a:rPr>
              <a:t>SLA</a:t>
            </a:r>
            <a:r>
              <a:rPr lang="en-US" dirty="0"/>
              <a:t> - Service Level Agreement</a:t>
            </a:r>
          </a:p>
          <a:p>
            <a:pPr lvl="1"/>
            <a:r>
              <a:rPr lang="en-US" dirty="0"/>
              <a:t>Properties and characteristics</a:t>
            </a:r>
          </a:p>
          <a:p>
            <a:pPr lvl="2"/>
            <a:r>
              <a:rPr lang="en-US" dirty="0"/>
              <a:t>High </a:t>
            </a:r>
            <a:r>
              <a:rPr lang="en-US" b="1" i="1" dirty="0">
                <a:solidFill>
                  <a:schemeClr val="accent6">
                    <a:lumMod val="50000"/>
                  </a:schemeClr>
                </a:solidFill>
              </a:rPr>
              <a:t>scalability </a:t>
            </a:r>
            <a:r>
              <a:rPr lang="en-US" dirty="0"/>
              <a:t>and </a:t>
            </a:r>
            <a:r>
              <a:rPr lang="en-US" b="1" i="1" dirty="0">
                <a:solidFill>
                  <a:schemeClr val="accent6">
                    <a:lumMod val="50000"/>
                  </a:schemeClr>
                </a:solidFill>
              </a:rPr>
              <a:t>elasticity</a:t>
            </a:r>
          </a:p>
          <a:p>
            <a:pPr lvl="2"/>
            <a:r>
              <a:rPr lang="en-US" dirty="0"/>
              <a:t>High </a:t>
            </a:r>
            <a:r>
              <a:rPr lang="en-US" b="1" i="1" dirty="0">
                <a:solidFill>
                  <a:schemeClr val="accent6">
                    <a:lumMod val="50000"/>
                  </a:schemeClr>
                </a:solidFill>
              </a:rPr>
              <a:t>availability </a:t>
            </a:r>
            <a:r>
              <a:rPr lang="en-US" dirty="0"/>
              <a:t>and </a:t>
            </a:r>
            <a:r>
              <a:rPr lang="en-US" b="1" i="1" dirty="0">
                <a:solidFill>
                  <a:schemeClr val="accent6">
                    <a:lumMod val="50000"/>
                  </a:schemeClr>
                </a:solidFill>
              </a:rPr>
              <a:t>reliability</a:t>
            </a:r>
          </a:p>
          <a:p>
            <a:pPr lvl="2"/>
            <a:r>
              <a:rPr lang="en-US" dirty="0"/>
              <a:t>High </a:t>
            </a:r>
            <a:r>
              <a:rPr lang="en-US" b="1" i="1" dirty="0">
                <a:solidFill>
                  <a:schemeClr val="accent6">
                    <a:lumMod val="50000"/>
                  </a:schemeClr>
                </a:solidFill>
              </a:rPr>
              <a:t>manageability </a:t>
            </a:r>
            <a:r>
              <a:rPr lang="en-US" dirty="0"/>
              <a:t>and </a:t>
            </a:r>
            <a:r>
              <a:rPr lang="en-US" b="1" i="1" dirty="0">
                <a:solidFill>
                  <a:schemeClr val="accent6">
                    <a:lumMod val="50000"/>
                  </a:schemeClr>
                </a:solidFill>
              </a:rPr>
              <a:t>interoperability</a:t>
            </a:r>
          </a:p>
          <a:p>
            <a:pPr lvl="2"/>
            <a:r>
              <a:rPr lang="en-US" dirty="0"/>
              <a:t>High </a:t>
            </a:r>
            <a:r>
              <a:rPr lang="en-US" b="1" i="1" dirty="0">
                <a:solidFill>
                  <a:schemeClr val="accent6">
                    <a:lumMod val="50000"/>
                  </a:schemeClr>
                </a:solidFill>
              </a:rPr>
              <a:t>accessibility </a:t>
            </a:r>
            <a:r>
              <a:rPr lang="en-US" dirty="0"/>
              <a:t>and </a:t>
            </a:r>
            <a:r>
              <a:rPr lang="en-US" b="1" i="1" dirty="0">
                <a:solidFill>
                  <a:schemeClr val="accent6">
                    <a:lumMod val="50000"/>
                  </a:schemeClr>
                </a:solidFill>
              </a:rPr>
              <a:t>portability</a:t>
            </a:r>
          </a:p>
          <a:p>
            <a:pPr lvl="2"/>
            <a:r>
              <a:rPr lang="en-US" dirty="0"/>
              <a:t>High </a:t>
            </a:r>
            <a:r>
              <a:rPr lang="en-US" b="1" i="1" dirty="0">
                <a:solidFill>
                  <a:schemeClr val="accent6">
                    <a:lumMod val="50000"/>
                  </a:schemeClr>
                </a:solidFill>
              </a:rPr>
              <a:t>performance </a:t>
            </a:r>
            <a:r>
              <a:rPr lang="en-US" dirty="0"/>
              <a:t>and </a:t>
            </a:r>
            <a:r>
              <a:rPr lang="en-US" b="1" i="1" dirty="0">
                <a:solidFill>
                  <a:schemeClr val="accent6">
                    <a:lumMod val="50000"/>
                  </a:schemeClr>
                </a:solidFill>
              </a:rPr>
              <a:t>optimization</a:t>
            </a:r>
          </a:p>
          <a:p>
            <a:pPr lvl="1"/>
            <a:r>
              <a:rPr lang="en-US" dirty="0"/>
              <a:t>Enabling techniques</a:t>
            </a:r>
          </a:p>
          <a:p>
            <a:pPr lvl="2"/>
            <a:r>
              <a:rPr lang="en-US" dirty="0"/>
              <a:t>Hardware virtualization</a:t>
            </a:r>
          </a:p>
          <a:p>
            <a:pPr lvl="2"/>
            <a:r>
              <a:rPr lang="en-US" dirty="0"/>
              <a:t>Parallelized and distributed computing</a:t>
            </a:r>
          </a:p>
          <a:p>
            <a:pPr lvl="2"/>
            <a:r>
              <a:rPr lang="en-US" dirty="0"/>
              <a:t>Web service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http://upload.wikimedia.org/wikipedia/commons/9/94/Cloud.jpg"/>
          <p:cNvPicPr>
            <a:picLocks noChangeAspect="1" noChangeArrowheads="1"/>
          </p:cNvPicPr>
          <p:nvPr/>
        </p:nvPicPr>
        <p:blipFill>
          <a:blip r:embed="rId2" cstate="print">
            <a:duotone>
              <a:schemeClr val="accent1">
                <a:shade val="45000"/>
                <a:satMod val="135000"/>
              </a:schemeClr>
              <a:prstClr val="white"/>
            </a:duotone>
          </a:blip>
          <a:srcRect b="6604"/>
          <a:stretch>
            <a:fillRect/>
          </a:stretch>
        </p:blipFill>
        <p:spPr bwMode="auto">
          <a:xfrm>
            <a:off x="533400" y="1219200"/>
            <a:ext cx="8077200" cy="5657850"/>
          </a:xfrm>
          <a:prstGeom prst="ellipse">
            <a:avLst/>
          </a:prstGeom>
          <a:ln>
            <a:noFill/>
          </a:ln>
          <a:effectLst>
            <a:softEdge rad="317500"/>
          </a:effectLst>
        </p:spPr>
      </p:pic>
      <p:pic>
        <p:nvPicPr>
          <p:cNvPr id="24580" name="Picture 4"/>
          <p:cNvPicPr>
            <a:picLocks noChangeAspect="1" noChangeArrowheads="1"/>
          </p:cNvPicPr>
          <p:nvPr/>
        </p:nvPicPr>
        <p:blipFill>
          <a:blip r:embed="rId3" cstate="print"/>
          <a:srcRect/>
          <a:stretch>
            <a:fillRect/>
          </a:stretch>
        </p:blipFill>
        <p:spPr bwMode="auto">
          <a:xfrm>
            <a:off x="941919" y="1149231"/>
            <a:ext cx="7260336" cy="5632569"/>
          </a:xfrm>
          <a:prstGeom prst="rect">
            <a:avLst/>
          </a:prstGeom>
          <a:noFill/>
          <a:ln w="9525">
            <a:noFill/>
            <a:miter lim="800000"/>
            <a:headEnd/>
            <a:tailEnd/>
          </a:ln>
          <a:effectLst/>
        </p:spPr>
      </p:pic>
      <p:sp>
        <p:nvSpPr>
          <p:cNvPr id="2" name="Title 1"/>
          <p:cNvSpPr>
            <a:spLocks noGrp="1"/>
          </p:cNvSpPr>
          <p:nvPr>
            <p:ph type="title"/>
          </p:nvPr>
        </p:nvSpPr>
        <p:spPr>
          <a:xfrm>
            <a:off x="457200" y="81280"/>
            <a:ext cx="8229600" cy="868362"/>
          </a:xfrm>
        </p:spPr>
        <p:txBody>
          <a:bodyPr/>
          <a:lstStyle/>
          <a:p>
            <a:r>
              <a:rPr lang="en-US" dirty="0"/>
              <a:t>Properties and Characteristics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638"/>
            <a:ext cx="6858000" cy="868362"/>
          </a:xfrm>
        </p:spPr>
        <p:txBody>
          <a:bodyPr/>
          <a:lstStyle/>
          <a:p>
            <a:r>
              <a:rPr lang="en-US" dirty="0"/>
              <a:t>Central Ideas</a:t>
            </a:r>
          </a:p>
        </p:txBody>
      </p:sp>
      <p:grpSp>
        <p:nvGrpSpPr>
          <p:cNvPr id="5" name="Group 4"/>
          <p:cNvGrpSpPr/>
          <p:nvPr/>
        </p:nvGrpSpPr>
        <p:grpSpPr>
          <a:xfrm>
            <a:off x="228600" y="228600"/>
            <a:ext cx="1198858" cy="1198858"/>
            <a:chOff x="3515370" y="1834641"/>
            <a:chExt cx="1198858" cy="1198858"/>
          </a:xfrm>
          <a:scene3d>
            <a:camera prst="orthographicFront"/>
            <a:lightRig rig="flat" dir="t"/>
          </a:scene3d>
        </p:grpSpPr>
        <p:sp>
          <p:nvSpPr>
            <p:cNvPr id="6" name="Oval 5"/>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7"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
        <p:nvSpPr>
          <p:cNvPr id="8" name="Rectangle 7"/>
          <p:cNvSpPr/>
          <p:nvPr/>
        </p:nvSpPr>
        <p:spPr>
          <a:xfrm>
            <a:off x="0" y="2743200"/>
            <a:ext cx="9144000" cy="3810000"/>
          </a:xfrm>
          <a:prstGeom prst="rect">
            <a:avLst/>
          </a:prstGeom>
          <a:gradFill flip="none" rotWithShape="1">
            <a:gsLst>
              <a:gs pos="0">
                <a:schemeClr val="accent2">
                  <a:lumMod val="75000"/>
                </a:schemeClr>
              </a:gs>
              <a:gs pos="70000">
                <a:schemeClr val="accent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Users\Andy\AppData\Local\Microsoft\Windows\Temporary Internet Files\Content.IE5\6G0SQY1U\MPj01788450000[1].jpg"/>
          <p:cNvPicPr>
            <a:picLocks noChangeAspect="1" noChangeArrowheads="1"/>
          </p:cNvPicPr>
          <p:nvPr/>
        </p:nvPicPr>
        <p:blipFill>
          <a:blip r:embed="rId2" cstate="print"/>
          <a:srcRect/>
          <a:stretch>
            <a:fillRect/>
          </a:stretch>
        </p:blipFill>
        <p:spPr bwMode="auto">
          <a:xfrm>
            <a:off x="807130" y="1579487"/>
            <a:ext cx="4145870" cy="27639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1639589" y="4875074"/>
            <a:ext cx="7498078" cy="1754326"/>
          </a:xfrm>
          <a:prstGeom prst="rect">
            <a:avLst/>
          </a:prstGeom>
          <a:noFill/>
        </p:spPr>
        <p:txBody>
          <a:bodyPr wrap="none" lIns="91440" tIns="45720" rIns="91440" bIns="45720">
            <a:spAutoFit/>
          </a:bodyPr>
          <a:lstStyle/>
          <a:p>
            <a:pPr algn="ct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Don’t tell me details!!</a:t>
            </a:r>
          </a:p>
          <a:p>
            <a:pPr algn="ct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 DON’T CARE!!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Central Ideas</a:t>
            </a:r>
          </a:p>
        </p:txBody>
      </p:sp>
      <p:sp>
        <p:nvSpPr>
          <p:cNvPr id="3" name="Content Placeholder 2"/>
          <p:cNvSpPr>
            <a:spLocks noGrp="1"/>
          </p:cNvSpPr>
          <p:nvPr>
            <p:ph idx="1"/>
          </p:nvPr>
        </p:nvSpPr>
        <p:spPr/>
        <p:txBody>
          <a:bodyPr/>
          <a:lstStyle/>
          <a:p>
            <a:r>
              <a:rPr lang="en-US" dirty="0"/>
              <a:t>Perspective from user :</a:t>
            </a:r>
          </a:p>
          <a:p>
            <a:pPr lvl="1"/>
            <a:r>
              <a:rPr lang="en-US" dirty="0"/>
              <a:t>Users </a:t>
            </a:r>
            <a:r>
              <a:rPr lang="en-US" b="1" dirty="0">
                <a:solidFill>
                  <a:srgbClr val="FF0000"/>
                </a:solidFill>
              </a:rPr>
              <a:t>do not care </a:t>
            </a:r>
            <a:r>
              <a:rPr lang="en-US" dirty="0"/>
              <a:t>about </a:t>
            </a:r>
            <a:r>
              <a:rPr lang="en-US" b="1" dirty="0">
                <a:solidFill>
                  <a:srgbClr val="FF0000"/>
                </a:solidFill>
              </a:rPr>
              <a:t>how the works </a:t>
            </a:r>
            <a:r>
              <a:rPr lang="en-US" dirty="0"/>
              <a:t>are done</a:t>
            </a:r>
          </a:p>
          <a:p>
            <a:pPr lvl="2"/>
            <a:r>
              <a:rPr lang="en-US" dirty="0"/>
              <a:t>Instead, they </a:t>
            </a:r>
            <a:r>
              <a:rPr lang="en-US" b="1" dirty="0">
                <a:solidFill>
                  <a:srgbClr val="FF0000"/>
                </a:solidFill>
              </a:rPr>
              <a:t>only concern </a:t>
            </a:r>
            <a:r>
              <a:rPr lang="en-US" dirty="0"/>
              <a:t>about what they </a:t>
            </a:r>
            <a:r>
              <a:rPr lang="en-US" altLang="zh-TW" dirty="0"/>
              <a:t>can </a:t>
            </a:r>
            <a:r>
              <a:rPr lang="en-US" dirty="0"/>
              <a:t>get</a:t>
            </a:r>
          </a:p>
          <a:p>
            <a:pPr lvl="1"/>
            <a:r>
              <a:rPr lang="en-US" dirty="0"/>
              <a:t>Users do not care about </a:t>
            </a:r>
            <a:r>
              <a:rPr lang="en-US" b="1" dirty="0">
                <a:solidFill>
                  <a:srgbClr val="FF0000"/>
                </a:solidFill>
              </a:rPr>
              <a:t>what the provider actually did</a:t>
            </a:r>
          </a:p>
          <a:p>
            <a:pPr lvl="2"/>
            <a:r>
              <a:rPr lang="en-US" dirty="0"/>
              <a:t>Instead, they only concern about their </a:t>
            </a:r>
            <a:r>
              <a:rPr lang="en-US" b="1" dirty="0">
                <a:solidFill>
                  <a:srgbClr val="FF0000"/>
                </a:solidFill>
              </a:rPr>
              <a:t>quality of service</a:t>
            </a:r>
          </a:p>
          <a:p>
            <a:pPr lvl="1"/>
            <a:r>
              <a:rPr lang="en-US" dirty="0"/>
              <a:t>Users do not want to </a:t>
            </a:r>
            <a:r>
              <a:rPr lang="en-US" b="1" dirty="0">
                <a:solidFill>
                  <a:srgbClr val="FF0000"/>
                </a:solidFill>
              </a:rPr>
              <a:t>own the physical infrastructure</a:t>
            </a:r>
          </a:p>
          <a:p>
            <a:pPr lvl="2"/>
            <a:r>
              <a:rPr lang="en-US" dirty="0"/>
              <a:t>Instead, they only want to pay as many as they used</a:t>
            </a:r>
            <a:br>
              <a:rPr lang="en-US" dirty="0"/>
            </a:br>
            <a:endParaRPr lang="en-US" dirty="0"/>
          </a:p>
          <a:p>
            <a:r>
              <a:rPr lang="en-US" dirty="0"/>
              <a:t>What dose user really care ?</a:t>
            </a:r>
          </a:p>
          <a:p>
            <a:pPr lvl="1"/>
            <a:r>
              <a:rPr lang="en-US" dirty="0"/>
              <a:t>They only care about </a:t>
            </a:r>
            <a:r>
              <a:rPr lang="en-US" b="1" dirty="0">
                <a:solidFill>
                  <a:srgbClr val="FF0000"/>
                </a:solidFill>
              </a:rPr>
              <a:t>their “Service”</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8" name="Picture 7" descr="cloud_comp-resized-600.jpg"/>
          <p:cNvPicPr>
            <a:picLocks noChangeAspect="1"/>
          </p:cNvPicPr>
          <p:nvPr/>
        </p:nvPicPr>
        <p:blipFill>
          <a:blip r:embed="rId2" cstate="print"/>
          <a:srcRect t="10709" r="6631"/>
          <a:stretch>
            <a:fillRect/>
          </a:stretch>
        </p:blipFill>
        <p:spPr>
          <a:xfrm>
            <a:off x="5715000" y="4430207"/>
            <a:ext cx="3124200" cy="2227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Users\Andy\AppData\Local\Microsoft\Windows\Temporary Internet Files\Content.IE5\VM829XVI\MPj04028620000[1].jpg"/>
          <p:cNvPicPr>
            <a:picLocks noChangeAspect="1" noChangeArrowheads="1"/>
          </p:cNvPicPr>
          <p:nvPr/>
        </p:nvPicPr>
        <p:blipFill>
          <a:blip r:embed="rId2" cstate="print"/>
          <a:srcRect r="20366" b="11503"/>
          <a:stretch>
            <a:fillRect/>
          </a:stretch>
        </p:blipFill>
        <p:spPr bwMode="auto">
          <a:xfrm>
            <a:off x="76200" y="1981200"/>
            <a:ext cx="4705762" cy="4455999"/>
          </a:xfrm>
          <a:prstGeom prst="rect">
            <a:avLst/>
          </a:prstGeom>
          <a:noFill/>
        </p:spPr>
      </p:pic>
      <p:sp>
        <p:nvSpPr>
          <p:cNvPr id="2" name="Title 1"/>
          <p:cNvSpPr>
            <a:spLocks noGrp="1"/>
          </p:cNvSpPr>
          <p:nvPr>
            <p:ph type="title"/>
          </p:nvPr>
        </p:nvSpPr>
        <p:spPr>
          <a:xfrm>
            <a:off x="1752600" y="274638"/>
            <a:ext cx="6934200" cy="868362"/>
          </a:xfrm>
        </p:spPr>
        <p:txBody>
          <a:bodyPr/>
          <a:lstStyle/>
          <a:p>
            <a:r>
              <a:rPr lang="en-US" dirty="0"/>
              <a:t>Utility Computing</a:t>
            </a:r>
          </a:p>
        </p:txBody>
      </p:sp>
      <p:sp>
        <p:nvSpPr>
          <p:cNvPr id="3" name="Content Placeholder 2"/>
          <p:cNvSpPr>
            <a:spLocks noGrp="1"/>
          </p:cNvSpPr>
          <p:nvPr>
            <p:ph idx="1"/>
          </p:nvPr>
        </p:nvSpPr>
        <p:spPr>
          <a:xfrm>
            <a:off x="2971800" y="1790701"/>
            <a:ext cx="6019800" cy="3276599"/>
          </a:xfrm>
        </p:spPr>
        <p:txBody>
          <a:bodyPr/>
          <a:lstStyle/>
          <a:p>
            <a:r>
              <a:rPr lang="en-US" dirty="0"/>
              <a:t>One service </a:t>
            </a:r>
            <a:r>
              <a:rPr lang="en-US" b="1" dirty="0">
                <a:solidFill>
                  <a:srgbClr val="FF0000"/>
                </a:solidFill>
              </a:rPr>
              <a:t>provisioning model</a:t>
            </a:r>
          </a:p>
          <a:p>
            <a:pPr lvl="1"/>
            <a:r>
              <a:rPr lang="en-US" dirty="0"/>
              <a:t>Service provider makes computing resources and infrastructure management available to the </a:t>
            </a:r>
            <a:r>
              <a:rPr lang="en-US" b="1" dirty="0">
                <a:solidFill>
                  <a:srgbClr val="FF0000"/>
                </a:solidFill>
              </a:rPr>
              <a:t>customer as needed, and charges them </a:t>
            </a:r>
            <a:r>
              <a:rPr lang="en-US" dirty="0"/>
              <a:t>for specific usage rather than a flat rate.</a:t>
            </a:r>
          </a:p>
          <a:p>
            <a:pPr lvl="1"/>
            <a:r>
              <a:rPr lang="en-US" dirty="0"/>
              <a:t>Like other types of on-demand computing , the utility model seeks to maximize the </a:t>
            </a:r>
            <a:r>
              <a:rPr lang="en-US" b="1" dirty="0">
                <a:solidFill>
                  <a:srgbClr val="FF0000"/>
                </a:solidFill>
              </a:rPr>
              <a:t>efficient use of resources and/or minimize associated costs.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What Is Service?</a:t>
            </a:r>
          </a:p>
        </p:txBody>
      </p:sp>
      <p:sp>
        <p:nvSpPr>
          <p:cNvPr id="3" name="Content Placeholder 2"/>
          <p:cNvSpPr>
            <a:spLocks noGrp="1"/>
          </p:cNvSpPr>
          <p:nvPr>
            <p:ph idx="1"/>
          </p:nvPr>
        </p:nvSpPr>
        <p:spPr>
          <a:xfrm>
            <a:off x="457200" y="1600201"/>
            <a:ext cx="8382000" cy="2895600"/>
          </a:xfrm>
        </p:spPr>
        <p:txBody>
          <a:bodyPr/>
          <a:lstStyle/>
          <a:p>
            <a:r>
              <a:rPr lang="en-US" dirty="0"/>
              <a:t>Service is </a:t>
            </a:r>
            <a:r>
              <a:rPr lang="en-US" b="1" dirty="0">
                <a:solidFill>
                  <a:srgbClr val="FF0000"/>
                </a:solidFill>
              </a:rPr>
              <a:t>what you connect together </a:t>
            </a:r>
            <a:r>
              <a:rPr lang="en-US" dirty="0"/>
              <a:t>using Web Services.</a:t>
            </a:r>
          </a:p>
          <a:p>
            <a:r>
              <a:rPr lang="en-US" dirty="0"/>
              <a:t>Service is </a:t>
            </a:r>
            <a:r>
              <a:rPr lang="en-US" b="1" dirty="0">
                <a:solidFill>
                  <a:srgbClr val="FF0000"/>
                </a:solidFill>
              </a:rPr>
              <a:t>the endpoin</a:t>
            </a:r>
            <a:r>
              <a:rPr lang="en-US" dirty="0"/>
              <a:t>t of a connection.</a:t>
            </a:r>
          </a:p>
          <a:p>
            <a:r>
              <a:rPr lang="en-US" dirty="0"/>
              <a:t>Functionalities of service :</a:t>
            </a:r>
          </a:p>
          <a:p>
            <a:pPr lvl="1"/>
            <a:r>
              <a:rPr lang="en-US" dirty="0"/>
              <a:t>A service should be well-defined</a:t>
            </a:r>
          </a:p>
          <a:p>
            <a:pPr lvl="1"/>
            <a:r>
              <a:rPr lang="en-US" dirty="0"/>
              <a:t>A service should be self-contained</a:t>
            </a:r>
          </a:p>
          <a:p>
            <a:pPr lvl="1"/>
            <a:r>
              <a:rPr lang="en-US" dirty="0"/>
              <a:t>A service should </a:t>
            </a:r>
            <a:r>
              <a:rPr lang="en-US" b="1" dirty="0">
                <a:solidFill>
                  <a:srgbClr val="FF0000"/>
                </a:solidFill>
              </a:rPr>
              <a:t>not depend on the context or state</a:t>
            </a:r>
            <a:r>
              <a:rPr lang="en-US" dirty="0"/>
              <a:t> of other services.</a:t>
            </a:r>
          </a:p>
          <a:p>
            <a:pPr lvl="1"/>
            <a:endParaRPr lang="en-US" dirty="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70658" name="Picture 2" descr="http://www.gtseng.com/images/service_photo_e3mh.jpg"/>
          <p:cNvPicPr>
            <a:picLocks noChangeAspect="1" noChangeArrowheads="1"/>
          </p:cNvPicPr>
          <p:nvPr/>
        </p:nvPicPr>
        <p:blipFill>
          <a:blip r:embed="rId2" cstate="print"/>
          <a:srcRect t="11667" b="20000"/>
          <a:stretch>
            <a:fillRect/>
          </a:stretch>
        </p:blipFill>
        <p:spPr bwMode="auto">
          <a:xfrm>
            <a:off x="2345531" y="4191000"/>
            <a:ext cx="4452938" cy="22857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What Is Web Service?</a:t>
            </a:r>
          </a:p>
        </p:txBody>
      </p:sp>
      <p:sp>
        <p:nvSpPr>
          <p:cNvPr id="3" name="Content Placeholder 2"/>
          <p:cNvSpPr>
            <a:spLocks noGrp="1"/>
          </p:cNvSpPr>
          <p:nvPr>
            <p:ph idx="1"/>
          </p:nvPr>
        </p:nvSpPr>
        <p:spPr>
          <a:xfrm>
            <a:off x="457200" y="1600200"/>
            <a:ext cx="8229600" cy="5029200"/>
          </a:xfrm>
        </p:spPr>
        <p:txBody>
          <a:bodyPr>
            <a:noAutofit/>
          </a:bodyPr>
          <a:lstStyle/>
          <a:p>
            <a:r>
              <a:rPr lang="en-US" dirty="0"/>
              <a:t>Definition :</a:t>
            </a:r>
          </a:p>
          <a:p>
            <a:pPr lvl="1"/>
            <a:r>
              <a:rPr lang="en-US" dirty="0"/>
              <a:t>Web service is </a:t>
            </a:r>
            <a:r>
              <a:rPr lang="en-US" b="1" dirty="0">
                <a:solidFill>
                  <a:srgbClr val="FF0000"/>
                </a:solidFill>
              </a:rPr>
              <a:t>self-describing and stateless modules </a:t>
            </a:r>
            <a:r>
              <a:rPr lang="en-US" dirty="0"/>
              <a:t>that perform </a:t>
            </a:r>
            <a:r>
              <a:rPr lang="en-US" b="1" dirty="0">
                <a:solidFill>
                  <a:srgbClr val="FF0000"/>
                </a:solidFill>
              </a:rPr>
              <a:t>discrete units of work </a:t>
            </a:r>
            <a:r>
              <a:rPr lang="en-US" dirty="0"/>
              <a:t>and are available </a:t>
            </a:r>
            <a:r>
              <a:rPr lang="en-US" b="1" dirty="0">
                <a:solidFill>
                  <a:srgbClr val="FF0000"/>
                </a:solidFill>
              </a:rPr>
              <a:t>over the network</a:t>
            </a:r>
          </a:p>
          <a:p>
            <a:pPr lvl="1"/>
            <a:r>
              <a:rPr lang="en-US" dirty="0"/>
              <a:t>Web service </a:t>
            </a:r>
            <a:r>
              <a:rPr lang="en-US" b="1" dirty="0">
                <a:solidFill>
                  <a:srgbClr val="FF0000"/>
                </a:solidFill>
              </a:rPr>
              <a:t>providers offer APIs that enable developers </a:t>
            </a:r>
            <a:r>
              <a:rPr lang="en-US" dirty="0"/>
              <a:t>to exploit functionality over the Internet, rather than delivering full-blown applications</a:t>
            </a:r>
            <a:br>
              <a:rPr lang="en-US" dirty="0"/>
            </a:br>
            <a:endParaRPr lang="en-US" dirty="0"/>
          </a:p>
          <a:p>
            <a:r>
              <a:rPr lang="en-US" dirty="0"/>
              <a:t>Web Services Description Language (WSDL) :</a:t>
            </a:r>
          </a:p>
          <a:p>
            <a:pPr lvl="1"/>
            <a:r>
              <a:rPr lang="en-US" dirty="0"/>
              <a:t>Expressed in XML which include both data type and messages</a:t>
            </a:r>
          </a:p>
          <a:p>
            <a:pPr lvl="1"/>
            <a:r>
              <a:rPr lang="en-US" dirty="0"/>
              <a:t>Four types of operations :</a:t>
            </a:r>
          </a:p>
          <a:p>
            <a:pPr lvl="2"/>
            <a:r>
              <a:rPr lang="en-US" dirty="0"/>
              <a:t>One-way - Messages sent without a reply required</a:t>
            </a:r>
          </a:p>
          <a:p>
            <a:pPr lvl="2"/>
            <a:r>
              <a:rPr lang="en-US" dirty="0"/>
              <a:t>Request &amp; response - Sending and replying messages</a:t>
            </a:r>
          </a:p>
          <a:p>
            <a:pPr lvl="2"/>
            <a:r>
              <a:rPr lang="en-US" dirty="0"/>
              <a:t>Solicit response - A request for a response</a:t>
            </a:r>
          </a:p>
          <a:p>
            <a:pPr lvl="2"/>
            <a:r>
              <a:rPr lang="en-US" dirty="0"/>
              <a:t>Notification - Messages sent to multiple receivers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7467600" cy="868362"/>
          </a:xfrm>
        </p:spPr>
        <p:txBody>
          <a:bodyPr>
            <a:normAutofit/>
          </a:bodyPr>
          <a:lstStyle/>
          <a:p>
            <a:r>
              <a:rPr lang="en-US" dirty="0"/>
              <a:t>Service Oriented Architecture</a:t>
            </a:r>
          </a:p>
        </p:txBody>
      </p:sp>
      <p:sp>
        <p:nvSpPr>
          <p:cNvPr id="3" name="Content Placeholder 2"/>
          <p:cNvSpPr>
            <a:spLocks noGrp="1"/>
          </p:cNvSpPr>
          <p:nvPr>
            <p:ph idx="1"/>
          </p:nvPr>
        </p:nvSpPr>
        <p:spPr>
          <a:xfrm>
            <a:off x="457200" y="1600201"/>
            <a:ext cx="8382000" cy="3810000"/>
          </a:xfrm>
        </p:spPr>
        <p:txBody>
          <a:bodyPr/>
          <a:lstStyle/>
          <a:p>
            <a:r>
              <a:rPr lang="en-US" dirty="0"/>
              <a:t>Definition</a:t>
            </a:r>
          </a:p>
          <a:p>
            <a:pPr lvl="1"/>
            <a:r>
              <a:rPr lang="en-US" dirty="0"/>
              <a:t>Service Oriented Architecture (SOA) is essentially a </a:t>
            </a:r>
            <a:r>
              <a:rPr lang="en-US" b="1" dirty="0">
                <a:solidFill>
                  <a:srgbClr val="FF0000"/>
                </a:solidFill>
              </a:rPr>
              <a:t>collection of services</a:t>
            </a:r>
            <a:r>
              <a:rPr lang="en-US" dirty="0"/>
              <a:t> which communicate with each other</a:t>
            </a:r>
          </a:p>
          <a:p>
            <a:pPr lvl="1"/>
            <a:r>
              <a:rPr lang="en-US" dirty="0"/>
              <a:t>Contain a flexible </a:t>
            </a:r>
            <a:r>
              <a:rPr lang="en-US" b="1" dirty="0">
                <a:solidFill>
                  <a:srgbClr val="FF0000"/>
                </a:solidFill>
              </a:rPr>
              <a:t>set of design principles </a:t>
            </a:r>
            <a:r>
              <a:rPr lang="en-US" dirty="0"/>
              <a:t>used during the phases of systems </a:t>
            </a:r>
            <a:r>
              <a:rPr lang="en-US" b="1" dirty="0">
                <a:solidFill>
                  <a:srgbClr val="FF0000"/>
                </a:solidFill>
              </a:rPr>
              <a:t>development and integration</a:t>
            </a:r>
          </a:p>
          <a:p>
            <a:pPr lvl="1"/>
            <a:r>
              <a:rPr lang="en-US" dirty="0"/>
              <a:t>Provide a loosely-integrated suite of services that can be used within multiple business domains</a:t>
            </a:r>
          </a:p>
          <a:p>
            <a:r>
              <a:rPr lang="en-US" dirty="0"/>
              <a:t>Approach</a:t>
            </a:r>
          </a:p>
          <a:p>
            <a:pPr lvl="1"/>
            <a:r>
              <a:rPr lang="en-US" dirty="0"/>
              <a:t>Usually implemented by Web Service model</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10" name="Picture 9" descr="service-oriented_architecture_basics.jpg"/>
          <p:cNvPicPr>
            <a:picLocks noChangeAspect="1"/>
          </p:cNvPicPr>
          <p:nvPr/>
        </p:nvPicPr>
        <p:blipFill>
          <a:blip r:embed="rId2" cstate="print"/>
          <a:stretch>
            <a:fillRect/>
          </a:stretch>
        </p:blipFill>
        <p:spPr>
          <a:xfrm>
            <a:off x="1473679" y="5105400"/>
            <a:ext cx="6832121" cy="1371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www.nanophase.com/UserFiles/image/Web%20-%20Quality%201.jpg"/>
          <p:cNvPicPr>
            <a:picLocks noChangeAspect="1" noChangeArrowheads="1"/>
          </p:cNvPicPr>
          <p:nvPr/>
        </p:nvPicPr>
        <p:blipFill>
          <a:blip r:embed="rId2" cstate="print"/>
          <a:srcRect/>
          <a:stretch>
            <a:fillRect/>
          </a:stretch>
        </p:blipFill>
        <p:spPr bwMode="auto">
          <a:xfrm>
            <a:off x="5583485" y="3270913"/>
            <a:ext cx="3560515" cy="3587087"/>
          </a:xfrm>
          <a:prstGeom prst="roundRect">
            <a:avLst>
              <a:gd name="adj" fmla="val 19358"/>
            </a:avLst>
          </a:prstGeom>
          <a:noFill/>
          <a:effectLst>
            <a:softEdge rad="317500"/>
          </a:effectLst>
        </p:spPr>
      </p:pic>
      <p:sp>
        <p:nvSpPr>
          <p:cNvPr id="2" name="Title 1"/>
          <p:cNvSpPr>
            <a:spLocks noGrp="1"/>
          </p:cNvSpPr>
          <p:nvPr>
            <p:ph type="title"/>
          </p:nvPr>
        </p:nvSpPr>
        <p:spPr>
          <a:xfrm>
            <a:off x="1752600" y="274638"/>
            <a:ext cx="6934200" cy="868362"/>
          </a:xfrm>
        </p:spPr>
        <p:txBody>
          <a:bodyPr/>
          <a:lstStyle/>
          <a:p>
            <a:r>
              <a:rPr lang="en-US" dirty="0"/>
              <a:t>Quality Of Service</a:t>
            </a:r>
          </a:p>
        </p:txBody>
      </p:sp>
      <p:sp>
        <p:nvSpPr>
          <p:cNvPr id="3" name="Content Placeholder 2"/>
          <p:cNvSpPr>
            <a:spLocks noGrp="1"/>
          </p:cNvSpPr>
          <p:nvPr>
            <p:ph idx="1"/>
          </p:nvPr>
        </p:nvSpPr>
        <p:spPr>
          <a:xfrm>
            <a:off x="457200" y="1600201"/>
            <a:ext cx="8229600" cy="3429000"/>
          </a:xfrm>
        </p:spPr>
        <p:txBody>
          <a:bodyPr/>
          <a:lstStyle/>
          <a:p>
            <a:r>
              <a:rPr lang="en-US" dirty="0"/>
              <a:t>Original definition</a:t>
            </a:r>
          </a:p>
          <a:p>
            <a:pPr lvl="1"/>
            <a:r>
              <a:rPr lang="en-US" dirty="0"/>
              <a:t>Quality of Service (</a:t>
            </a:r>
            <a:r>
              <a:rPr lang="en-US" dirty="0" err="1"/>
              <a:t>QoS</a:t>
            </a:r>
            <a:r>
              <a:rPr lang="en-US" dirty="0"/>
              <a:t>) is a set of technologies for </a:t>
            </a:r>
            <a:r>
              <a:rPr lang="en-US" dirty="0">
                <a:solidFill>
                  <a:srgbClr val="FF0000"/>
                </a:solidFill>
              </a:rPr>
              <a:t>managing network traffic</a:t>
            </a:r>
            <a:r>
              <a:rPr lang="en-US" dirty="0"/>
              <a:t> in a </a:t>
            </a:r>
            <a:r>
              <a:rPr lang="en-US" b="1" dirty="0">
                <a:solidFill>
                  <a:srgbClr val="FF0000"/>
                </a:solidFill>
              </a:rPr>
              <a:t>cost effective manner </a:t>
            </a:r>
            <a:r>
              <a:rPr lang="en-US" dirty="0"/>
              <a:t>to enhance user experiences for home and enterprise environments. </a:t>
            </a:r>
            <a:br>
              <a:rPr lang="en-US" dirty="0"/>
            </a:br>
            <a:endParaRPr lang="en-US" dirty="0"/>
          </a:p>
          <a:p>
            <a:r>
              <a:rPr lang="en-US" dirty="0"/>
              <a:t>Now </a:t>
            </a:r>
            <a:r>
              <a:rPr lang="en-US" dirty="0" err="1"/>
              <a:t>QoS</a:t>
            </a:r>
            <a:r>
              <a:rPr lang="en-US" dirty="0"/>
              <a:t> becomes to a broad term </a:t>
            </a:r>
            <a:br>
              <a:rPr lang="en-US" dirty="0"/>
            </a:br>
            <a:r>
              <a:rPr lang="en-US" dirty="0"/>
              <a:t>that is used following areas :</a:t>
            </a:r>
          </a:p>
          <a:p>
            <a:pPr lvl="1"/>
            <a:r>
              <a:rPr lang="en-US" b="1" dirty="0">
                <a:solidFill>
                  <a:srgbClr val="FF0000"/>
                </a:solidFill>
              </a:rPr>
              <a:t>Customer care </a:t>
            </a:r>
            <a:r>
              <a:rPr lang="en-US" dirty="0"/>
              <a:t>evaluations </a:t>
            </a:r>
          </a:p>
          <a:p>
            <a:pPr lvl="1"/>
            <a:r>
              <a:rPr lang="en-US" b="1" dirty="0">
                <a:solidFill>
                  <a:srgbClr val="FF0000"/>
                </a:solidFill>
              </a:rPr>
              <a:t>Technological </a:t>
            </a:r>
            <a:r>
              <a:rPr lang="en-US" dirty="0"/>
              <a:t>evaluations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Quality Of Service</a:t>
            </a:r>
          </a:p>
        </p:txBody>
      </p:sp>
      <p:sp>
        <p:nvSpPr>
          <p:cNvPr id="3" name="Content Placeholder 2"/>
          <p:cNvSpPr>
            <a:spLocks noGrp="1"/>
          </p:cNvSpPr>
          <p:nvPr>
            <p:ph idx="1"/>
          </p:nvPr>
        </p:nvSpPr>
        <p:spPr/>
        <p:txBody>
          <a:bodyPr/>
          <a:lstStyle/>
          <a:p>
            <a:r>
              <a:rPr lang="en-US" dirty="0"/>
              <a:t>Customer care evaluations</a:t>
            </a:r>
          </a:p>
          <a:p>
            <a:pPr lvl="1"/>
            <a:r>
              <a:rPr lang="en-US" dirty="0" err="1"/>
              <a:t>QoS</a:t>
            </a:r>
            <a:r>
              <a:rPr lang="en-US" dirty="0"/>
              <a:t> is usually measured in terms of issues that have a direct </a:t>
            </a:r>
            <a:br>
              <a:rPr lang="en-US" dirty="0"/>
            </a:br>
            <a:r>
              <a:rPr lang="en-US" dirty="0"/>
              <a:t>impact on the </a:t>
            </a:r>
            <a:r>
              <a:rPr lang="en-US" b="1" dirty="0">
                <a:solidFill>
                  <a:srgbClr val="FF0000"/>
                </a:solidFill>
              </a:rPr>
              <a:t>experience of the customer</a:t>
            </a:r>
          </a:p>
          <a:p>
            <a:pPr lvl="1"/>
            <a:r>
              <a:rPr lang="en-US" dirty="0"/>
              <a:t>Only issues that produce a negative effect on the goods and </a:t>
            </a:r>
            <a:br>
              <a:rPr lang="en-US" dirty="0"/>
            </a:br>
            <a:r>
              <a:rPr lang="en-US" dirty="0"/>
              <a:t>services received by the customer come under scrutiny</a:t>
            </a:r>
            <a:br>
              <a:rPr lang="en-US" dirty="0"/>
            </a:br>
            <a:endParaRPr lang="en-US" dirty="0"/>
          </a:p>
          <a:p>
            <a:r>
              <a:rPr lang="en-US" dirty="0"/>
              <a:t>Technological evaluations</a:t>
            </a:r>
          </a:p>
          <a:p>
            <a:pPr lvl="1"/>
            <a:r>
              <a:rPr lang="en-US" dirty="0" err="1"/>
              <a:t>QoS</a:t>
            </a:r>
            <a:r>
              <a:rPr lang="en-US" dirty="0"/>
              <a:t> has to do with the </a:t>
            </a:r>
            <a:r>
              <a:rPr lang="en-US" b="1" dirty="0">
                <a:solidFill>
                  <a:srgbClr val="FF0000"/>
                </a:solidFill>
              </a:rPr>
              <a:t>efficient operation of various </a:t>
            </a:r>
            <a:r>
              <a:rPr lang="en-US" dirty="0"/>
              <a:t>systems</a:t>
            </a:r>
          </a:p>
          <a:p>
            <a:pPr lvl="1"/>
            <a:r>
              <a:rPr lang="en-US" dirty="0"/>
              <a:t>This can lead to adjusting procedures or adapting software programs and code to achieve the desired effect while making a more efficient use of available resources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What do they say ?</a:t>
            </a:r>
          </a:p>
        </p:txBody>
      </p:sp>
      <p:pic>
        <p:nvPicPr>
          <p:cNvPr id="4" name="Picture 2" descr="C:\Users\Andy\AppData\Local\Microsoft\Windows\Temporary Internet Files\Content.IE5\OQIHRKSF\MPj04385260000[1].jpg"/>
          <p:cNvPicPr>
            <a:picLocks noChangeAspect="1" noChangeArrowheads="1"/>
          </p:cNvPicPr>
          <p:nvPr/>
        </p:nvPicPr>
        <p:blipFill>
          <a:blip r:embed="rId2" cstate="print"/>
          <a:srcRect/>
          <a:stretch>
            <a:fillRect/>
          </a:stretch>
        </p:blipFill>
        <p:spPr bwMode="auto">
          <a:xfrm>
            <a:off x="4000870" y="762000"/>
            <a:ext cx="4838330" cy="3230162"/>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Service Level Agreement</a:t>
            </a:r>
          </a:p>
        </p:txBody>
      </p:sp>
      <p:sp>
        <p:nvSpPr>
          <p:cNvPr id="3" name="Content Placeholder 2"/>
          <p:cNvSpPr>
            <a:spLocks noGrp="1"/>
          </p:cNvSpPr>
          <p:nvPr>
            <p:ph idx="1"/>
          </p:nvPr>
        </p:nvSpPr>
        <p:spPr>
          <a:xfrm>
            <a:off x="457200" y="1600200"/>
            <a:ext cx="8229600" cy="4953000"/>
          </a:xfrm>
        </p:spPr>
        <p:txBody>
          <a:bodyPr/>
          <a:lstStyle/>
          <a:p>
            <a:r>
              <a:rPr lang="en-US" dirty="0"/>
              <a:t>Definition</a:t>
            </a:r>
          </a:p>
          <a:p>
            <a:pPr lvl="1"/>
            <a:r>
              <a:rPr lang="en-US" dirty="0"/>
              <a:t>A service-level agreement (SLA) is </a:t>
            </a:r>
            <a:r>
              <a:rPr lang="en-US" b="1" dirty="0">
                <a:solidFill>
                  <a:srgbClr val="FF0000"/>
                </a:solidFill>
              </a:rPr>
              <a:t>a contract between a network service provider and a customer</a:t>
            </a:r>
            <a:r>
              <a:rPr lang="en-US" dirty="0"/>
              <a:t> that specifies, usually in measurable terms (</a:t>
            </a:r>
            <a:r>
              <a:rPr lang="en-US" dirty="0" err="1"/>
              <a:t>QoS</a:t>
            </a:r>
            <a:r>
              <a:rPr lang="en-US" dirty="0"/>
              <a:t>), what services the network service provider will furnish</a:t>
            </a:r>
            <a:br>
              <a:rPr lang="en-US" dirty="0"/>
            </a:br>
            <a:endParaRPr lang="en-US" dirty="0"/>
          </a:p>
          <a:p>
            <a:r>
              <a:rPr lang="en-US" dirty="0"/>
              <a:t>Common content in contract</a:t>
            </a:r>
          </a:p>
          <a:p>
            <a:pPr lvl="1"/>
            <a:r>
              <a:rPr lang="en-US" dirty="0"/>
              <a:t>Performance guarantee metrics</a:t>
            </a:r>
          </a:p>
          <a:p>
            <a:pPr lvl="2"/>
            <a:r>
              <a:rPr lang="en-US" dirty="0"/>
              <a:t>Up-time and down-time ratio</a:t>
            </a:r>
          </a:p>
          <a:p>
            <a:pPr lvl="2"/>
            <a:r>
              <a:rPr lang="en-US" dirty="0"/>
              <a:t>System throughput</a:t>
            </a:r>
          </a:p>
          <a:p>
            <a:pPr lvl="2"/>
            <a:r>
              <a:rPr lang="en-US" dirty="0"/>
              <a:t>Response time</a:t>
            </a:r>
          </a:p>
          <a:p>
            <a:pPr lvl="1"/>
            <a:r>
              <a:rPr lang="en-US" dirty="0"/>
              <a:t>Problem management detail</a:t>
            </a:r>
          </a:p>
          <a:p>
            <a:pPr lvl="1"/>
            <a:r>
              <a:rPr lang="en-US" dirty="0"/>
              <a:t>Penalties for non-performance</a:t>
            </a:r>
          </a:p>
          <a:p>
            <a:pPr lvl="1"/>
            <a:r>
              <a:rPr lang="en-US" dirty="0"/>
              <a:t>Documented security capabilities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68610" name="Picture 2" descr="http://www.lma.org.za/wordpress/wp-content/uploads/2010/Feb/sign_contract.jpg"/>
          <p:cNvPicPr>
            <a:picLocks noChangeAspect="1" noChangeArrowheads="1"/>
          </p:cNvPicPr>
          <p:nvPr/>
        </p:nvPicPr>
        <p:blipFill>
          <a:blip r:embed="rId2" cstate="print"/>
          <a:srcRect/>
          <a:stretch>
            <a:fillRect/>
          </a:stretch>
        </p:blipFill>
        <p:spPr bwMode="auto">
          <a:xfrm>
            <a:off x="5486400" y="3388084"/>
            <a:ext cx="3390900" cy="3250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Scalability &amp; Elasticity</a:t>
            </a:r>
          </a:p>
        </p:txBody>
      </p:sp>
      <p:sp>
        <p:nvSpPr>
          <p:cNvPr id="8" name="Rectangle 7"/>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posterous.com/getfile/files.posterous.com/thefearlessleader/RFYJrEIAZ0YxXJYRwrADxRp1EtYeqbrbUw82VNOR5GBYX8ubDnpGhwgW84j5/Earth_puzzle.jpg"/>
          <p:cNvPicPr>
            <a:picLocks noChangeAspect="1" noChangeArrowheads="1"/>
          </p:cNvPicPr>
          <p:nvPr/>
        </p:nvPicPr>
        <p:blipFill>
          <a:blip r:embed="rId3" cstate="print"/>
          <a:srcRect/>
          <a:stretch>
            <a:fillRect/>
          </a:stretch>
        </p:blipFill>
        <p:spPr bwMode="auto">
          <a:xfrm flipV="1">
            <a:off x="914400" y="1676400"/>
            <a:ext cx="3240977" cy="4038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2971800" y="4876800"/>
            <a:ext cx="587180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Give me the world</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without limitation!!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Scalability &amp; Elasticity</a:t>
            </a:r>
          </a:p>
        </p:txBody>
      </p:sp>
      <p:sp>
        <p:nvSpPr>
          <p:cNvPr id="7" name="Content Placeholder 2"/>
          <p:cNvSpPr>
            <a:spLocks noGrp="1"/>
          </p:cNvSpPr>
          <p:nvPr>
            <p:ph idx="1"/>
          </p:nvPr>
        </p:nvSpPr>
        <p:spPr>
          <a:xfrm>
            <a:off x="457200" y="1600200"/>
            <a:ext cx="8229600" cy="4343400"/>
          </a:xfrm>
        </p:spPr>
        <p:txBody>
          <a:bodyPr/>
          <a:lstStyle/>
          <a:p>
            <a:r>
              <a:rPr lang="en-US" dirty="0"/>
              <a:t>What is scalability ?</a:t>
            </a:r>
          </a:p>
          <a:p>
            <a:pPr lvl="1"/>
            <a:r>
              <a:rPr lang="en-US" dirty="0"/>
              <a:t>A desirable property of a system, a network, or a process, which indicates its ability to </a:t>
            </a:r>
            <a:r>
              <a:rPr lang="en-US" b="1" dirty="0">
                <a:solidFill>
                  <a:srgbClr val="FF0000"/>
                </a:solidFill>
              </a:rPr>
              <a:t>either handle growing amounts of work in a graceful manner</a:t>
            </a:r>
            <a:r>
              <a:rPr lang="en-US" dirty="0"/>
              <a:t> or to be readily enlarged.</a:t>
            </a:r>
            <a:br>
              <a:rPr lang="en-US" dirty="0"/>
            </a:br>
            <a:endParaRPr lang="en-US" dirty="0"/>
          </a:p>
          <a:p>
            <a:r>
              <a:rPr lang="en-US" dirty="0"/>
              <a:t>What is elasticity ?</a:t>
            </a:r>
          </a:p>
          <a:p>
            <a:pPr lvl="1"/>
            <a:r>
              <a:rPr lang="en-US" dirty="0"/>
              <a:t>The ability to apply a quantifiable methodology that allows for the basis of an adaptive introspection with in a real time infrastructure.</a:t>
            </a:r>
            <a:br>
              <a:rPr lang="en-US" dirty="0"/>
            </a:br>
            <a:endParaRPr lang="en-US" dirty="0"/>
          </a:p>
          <a:p>
            <a:r>
              <a:rPr lang="en-US" dirty="0"/>
              <a:t>But how to achieve these properties ?</a:t>
            </a:r>
          </a:p>
          <a:p>
            <a:pPr lvl="1"/>
            <a:r>
              <a:rPr lang="en-US" dirty="0"/>
              <a:t>Dynamic provisioning</a:t>
            </a:r>
          </a:p>
          <a:p>
            <a:pPr lvl="1"/>
            <a:r>
              <a:rPr lang="en-US" dirty="0"/>
              <a:t>Multi-tenant design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8" name="Title 1"/>
          <p:cNvSpPr>
            <a:spLocks noGrp="1"/>
          </p:cNvSpPr>
          <p:nvPr>
            <p:ph type="title"/>
          </p:nvPr>
        </p:nvSpPr>
        <p:spPr>
          <a:xfrm>
            <a:off x="1752600" y="274638"/>
            <a:ext cx="6934200" cy="868362"/>
          </a:xfrm>
        </p:spPr>
        <p:txBody>
          <a:bodyPr/>
          <a:lstStyle/>
          <a:p>
            <a:r>
              <a:rPr lang="en-US" dirty="0"/>
              <a:t>Dynamic Provisioning</a:t>
            </a:r>
          </a:p>
        </p:txBody>
      </p:sp>
      <p:sp>
        <p:nvSpPr>
          <p:cNvPr id="9" name="Content Placeholder 2"/>
          <p:cNvSpPr>
            <a:spLocks noGrp="1"/>
          </p:cNvSpPr>
          <p:nvPr>
            <p:ph idx="1"/>
          </p:nvPr>
        </p:nvSpPr>
        <p:spPr>
          <a:xfrm>
            <a:off x="457200" y="1600200"/>
            <a:ext cx="7620000" cy="4525963"/>
          </a:xfrm>
        </p:spPr>
        <p:txBody>
          <a:bodyPr/>
          <a:lstStyle/>
          <a:p>
            <a:r>
              <a:rPr lang="en-US" dirty="0"/>
              <a:t>What is dynamic provisioning ?</a:t>
            </a:r>
          </a:p>
          <a:p>
            <a:pPr lvl="1"/>
            <a:r>
              <a:rPr lang="en-US" dirty="0"/>
              <a:t>Dynamic Provisioning is a simplified way to explain a complex networked server computing environment where server computing instances are provisioned or deployed from a administrative console or client application by the server administrator, network administrator, or any other enabled user.</a:t>
            </a:r>
          </a:p>
        </p:txBody>
      </p:sp>
      <p:pic>
        <p:nvPicPr>
          <p:cNvPr id="10" name="Picture 2" descr="http://www.bangshift.com/assets/images/news/2010/Jun/house%20truck2.jpg"/>
          <p:cNvPicPr>
            <a:picLocks noChangeAspect="1" noChangeArrowheads="1"/>
          </p:cNvPicPr>
          <p:nvPr/>
        </p:nvPicPr>
        <p:blipFill>
          <a:blip r:embed="rId3" cstate="print"/>
          <a:srcRect t="9143" b="6551"/>
          <a:stretch>
            <a:fillRect/>
          </a:stretch>
        </p:blipFill>
        <p:spPr bwMode="auto">
          <a:xfrm>
            <a:off x="2971800" y="3886200"/>
            <a:ext cx="4953000" cy="276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Dynamic Provisioning</a:t>
            </a:r>
          </a:p>
        </p:txBody>
      </p:sp>
      <p:sp>
        <p:nvSpPr>
          <p:cNvPr id="3" name="Content Placeholder 2"/>
          <p:cNvSpPr>
            <a:spLocks noGrp="1"/>
          </p:cNvSpPr>
          <p:nvPr>
            <p:ph idx="1"/>
          </p:nvPr>
        </p:nvSpPr>
        <p:spPr>
          <a:xfrm>
            <a:off x="457200" y="1600201"/>
            <a:ext cx="8229600" cy="1219200"/>
          </a:xfrm>
        </p:spPr>
        <p:txBody>
          <a:bodyPr/>
          <a:lstStyle/>
          <a:p>
            <a:r>
              <a:rPr lang="en-US" dirty="0"/>
              <a:t>In traditional computing model, two common problems :</a:t>
            </a:r>
          </a:p>
          <a:p>
            <a:pPr lvl="1"/>
            <a:r>
              <a:rPr lang="en-US" dirty="0"/>
              <a:t>Underestimate system utilization which result in under provision</a:t>
            </a:r>
          </a:p>
        </p:txBody>
      </p:sp>
      <p:sp>
        <p:nvSpPr>
          <p:cNvPr id="7" name="Up Arrow 6"/>
          <p:cNvSpPr/>
          <p:nvPr/>
        </p:nvSpPr>
        <p:spPr>
          <a:xfrm rot="3513410">
            <a:off x="3958544" y="3566450"/>
            <a:ext cx="762000" cy="954087"/>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sp>
        <p:nvSpPr>
          <p:cNvPr id="8" name="Up Arrow 7"/>
          <p:cNvSpPr/>
          <p:nvPr/>
        </p:nvSpPr>
        <p:spPr>
          <a:xfrm rot="6949103">
            <a:off x="3976641" y="4687225"/>
            <a:ext cx="762000" cy="954088"/>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grpSp>
        <p:nvGrpSpPr>
          <p:cNvPr id="9" name="Group 62"/>
          <p:cNvGrpSpPr>
            <a:grpSpLocks/>
          </p:cNvGrpSpPr>
          <p:nvPr/>
        </p:nvGrpSpPr>
        <p:grpSpPr bwMode="auto">
          <a:xfrm>
            <a:off x="4800600" y="4712017"/>
            <a:ext cx="3810000" cy="1688783"/>
            <a:chOff x="1143000" y="2362201"/>
            <a:chExt cx="5715989" cy="2571064"/>
          </a:xfrm>
        </p:grpSpPr>
        <p:sp>
          <p:nvSpPr>
            <p:cNvPr id="10" name="Freeform 9"/>
            <p:cNvSpPr/>
            <p:nvPr/>
          </p:nvSpPr>
          <p:spPr>
            <a:xfrm>
              <a:off x="1663352" y="2909041"/>
              <a:ext cx="4581984" cy="1370711"/>
            </a:xfrm>
            <a:custGeom>
              <a:avLst/>
              <a:gdLst>
                <a:gd name="connsiteX0" fmla="*/ 0 w 4800600"/>
                <a:gd name="connsiteY0" fmla="*/ 1746955 h 1761066"/>
                <a:gd name="connsiteX1" fmla="*/ 7027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2477"/>
                <a:gd name="connsiteX1" fmla="*/ 778934 w 4800600"/>
                <a:gd name="connsiteY1" fmla="*/ 104422 h 1762477"/>
                <a:gd name="connsiteX2" fmla="*/ 1608667 w 4800600"/>
                <a:gd name="connsiteY2" fmla="*/ 1738488 h 1762477"/>
                <a:gd name="connsiteX3" fmla="*/ 2404940 w 4800600"/>
                <a:gd name="connsiteY3" fmla="*/ 95954 h 1762477"/>
                <a:gd name="connsiteX4" fmla="*/ 3200400 w 4800600"/>
                <a:gd name="connsiteY4" fmla="*/ 1746955 h 1762477"/>
                <a:gd name="connsiteX5" fmla="*/ 4030134 w 4800600"/>
                <a:gd name="connsiteY5" fmla="*/ 2822 h 1762477"/>
                <a:gd name="connsiteX6" fmla="*/ 4800600 w 4800600"/>
                <a:gd name="connsiteY6" fmla="*/ 1730022 h 17624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48926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1851"/>
                <a:gd name="connsiteX1" fmla="*/ 796681 w 4800600"/>
                <a:gd name="connsiteY1" fmla="*/ 7517 h 1671851"/>
                <a:gd name="connsiteX2" fmla="*/ 1608667 w 4800600"/>
                <a:gd name="connsiteY2" fmla="*/ 1662288 h 1671851"/>
                <a:gd name="connsiteX3" fmla="*/ 2387192 w 4800600"/>
                <a:gd name="connsiteY3" fmla="*/ 9401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1671851">
                  <a:moveTo>
                    <a:pt x="0" y="1670755"/>
                  </a:moveTo>
                  <a:cubicBezTo>
                    <a:pt x="410902" y="1340416"/>
                    <a:pt x="528570" y="8928"/>
                    <a:pt x="796681" y="7517"/>
                  </a:cubicBezTo>
                  <a:cubicBezTo>
                    <a:pt x="1064792" y="6106"/>
                    <a:pt x="1339145" y="1661974"/>
                    <a:pt x="1608667" y="1662288"/>
                  </a:cubicBezTo>
                  <a:cubicBezTo>
                    <a:pt x="1878189" y="1662602"/>
                    <a:pt x="2148524" y="7989"/>
                    <a:pt x="2413813" y="9400"/>
                  </a:cubicBezTo>
                  <a:cubicBezTo>
                    <a:pt x="2679102" y="10811"/>
                    <a:pt x="2931013" y="1671851"/>
                    <a:pt x="3200400" y="1670755"/>
                  </a:cubicBezTo>
                  <a:cubicBezTo>
                    <a:pt x="3469787" y="1669659"/>
                    <a:pt x="3763434" y="5644"/>
                    <a:pt x="4030134" y="2822"/>
                  </a:cubicBezTo>
                  <a:cubicBezTo>
                    <a:pt x="4296834" y="0"/>
                    <a:pt x="4501610" y="1417669"/>
                    <a:pt x="4800600" y="1653822"/>
                  </a:cubicBezTo>
                </a:path>
              </a:pathLst>
            </a:custGeom>
            <a:solidFill>
              <a:srgbClr val="FFFFFF"/>
            </a:solidFill>
            <a:ln w="12700" cap="flat" cmpd="sng" algn="ctr">
              <a:solidFill>
                <a:schemeClr val="accent4">
                  <a:shade val="95000"/>
                  <a:satMod val="105000"/>
                </a:schemeClr>
              </a:solidFill>
              <a:prstDash val="dash"/>
              <a:round/>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anchor="ctr"/>
            <a:lstStyle/>
            <a:p>
              <a:pPr algn="ctr"/>
              <a:endParaRPr lang="en-US">
                <a:solidFill>
                  <a:srgbClr val="000000"/>
                </a:solidFill>
                <a:ea typeface="ＭＳ Ｐゴシック" pitchFamily="34" charset="-128"/>
              </a:endParaRPr>
            </a:p>
          </p:txBody>
        </p:sp>
        <p:cxnSp>
          <p:nvCxnSpPr>
            <p:cNvPr id="11" name="Straight Arrow Connector 10"/>
            <p:cNvCxnSpPr/>
            <p:nvPr/>
          </p:nvCxnSpPr>
          <p:spPr bwMode="auto">
            <a:xfrm>
              <a:off x="1627217" y="4568831"/>
              <a:ext cx="4801206"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bwMode="auto">
            <a:xfrm>
              <a:off x="1143000" y="2754607"/>
              <a:ext cx="676383" cy="1515336"/>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13" name="Straight Arrow Connector 12"/>
            <p:cNvCxnSpPr/>
            <p:nvPr/>
          </p:nvCxnSpPr>
          <p:spPr bwMode="auto">
            <a:xfrm rot="5400000" flipH="1" flipV="1">
              <a:off x="521492" y="3465516"/>
              <a:ext cx="2209039" cy="241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TextBox 22"/>
            <p:cNvSpPr txBox="1">
              <a:spLocks noChangeArrowheads="1"/>
            </p:cNvSpPr>
            <p:nvPr/>
          </p:nvSpPr>
          <p:spPr bwMode="auto">
            <a:xfrm>
              <a:off x="5917708" y="4120398"/>
              <a:ext cx="911746" cy="323165"/>
            </a:xfrm>
            <a:prstGeom prst="rect">
              <a:avLst/>
            </a:prstGeom>
            <a:noFill/>
            <a:ln w="9525">
              <a:noFill/>
              <a:miter lim="800000"/>
              <a:headEnd/>
              <a:tailEnd/>
            </a:ln>
          </p:spPr>
          <p:txBody>
            <a:bodyPr wrap="none">
              <a:spAutoFit/>
            </a:bodyPr>
            <a:lstStyle/>
            <a:p>
              <a:pPr algn="ctr"/>
              <a:r>
                <a:rPr lang="en-US" sz="1500" dirty="0"/>
                <a:t>Demand</a:t>
              </a:r>
            </a:p>
          </p:txBody>
        </p:sp>
        <p:sp>
          <p:nvSpPr>
            <p:cNvPr id="15" name="TextBox 22"/>
            <p:cNvSpPr txBox="1">
              <a:spLocks noChangeArrowheads="1"/>
            </p:cNvSpPr>
            <p:nvPr/>
          </p:nvSpPr>
          <p:spPr bwMode="auto">
            <a:xfrm>
              <a:off x="5917707" y="2940357"/>
              <a:ext cx="941282" cy="323165"/>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16" name="Picture 52" descr="temp-1.png"/>
            <p:cNvPicPr>
              <a:picLocks noChangeAspect="1"/>
            </p:cNvPicPr>
            <p:nvPr/>
          </p:nvPicPr>
          <p:blipFill>
            <a:blip r:embed="rId3" cstate="print"/>
            <a:srcRect b="61111"/>
            <a:stretch>
              <a:fillRect/>
            </a:stretch>
          </p:blipFill>
          <p:spPr bwMode="auto">
            <a:xfrm>
              <a:off x="1647824" y="2895601"/>
              <a:ext cx="4600576" cy="533399"/>
            </a:xfrm>
            <a:prstGeom prst="rect">
              <a:avLst/>
            </a:prstGeom>
            <a:noFill/>
            <a:ln w="9525">
              <a:noFill/>
              <a:miter lim="800000"/>
              <a:headEnd/>
              <a:tailEnd/>
            </a:ln>
          </p:spPr>
        </p:pic>
        <p:pic>
          <p:nvPicPr>
            <p:cNvPr id="17" name="Picture 53" descr="temp-4.png"/>
            <p:cNvPicPr>
              <a:picLocks noChangeAspect="1"/>
            </p:cNvPicPr>
            <p:nvPr/>
          </p:nvPicPr>
          <p:blipFill>
            <a:blip r:embed="rId4" cstate="print"/>
            <a:srcRect t="38773"/>
            <a:stretch>
              <a:fillRect/>
            </a:stretch>
          </p:blipFill>
          <p:spPr bwMode="auto">
            <a:xfrm>
              <a:off x="1635124" y="3440112"/>
              <a:ext cx="4600576" cy="839789"/>
            </a:xfrm>
            <a:prstGeom prst="rect">
              <a:avLst/>
            </a:prstGeom>
            <a:noFill/>
            <a:ln w="9525">
              <a:noFill/>
              <a:miter lim="800000"/>
              <a:headEnd/>
              <a:tailEnd/>
            </a:ln>
          </p:spPr>
        </p:pic>
        <p:cxnSp>
          <p:nvCxnSpPr>
            <p:cNvPr id="18" name="Straight Arrow Connector 17"/>
            <p:cNvCxnSpPr/>
            <p:nvPr/>
          </p:nvCxnSpPr>
          <p:spPr bwMode="auto">
            <a:xfrm>
              <a:off x="1627217" y="3426972"/>
              <a:ext cx="4601256" cy="2410"/>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0" name="Straight Arrow Connector 19"/>
            <p:cNvCxnSpPr/>
            <p:nvPr/>
          </p:nvCxnSpPr>
          <p:spPr bwMode="auto">
            <a:xfrm rot="5400000" flipH="1" flipV="1">
              <a:off x="3138887" y="4610987"/>
              <a:ext cx="91541" cy="7228"/>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p:nvPr/>
          </p:nvCxnSpPr>
          <p:spPr bwMode="auto">
            <a:xfrm rot="5400000" flipH="1" flipV="1">
              <a:off x="4657782" y="4609784"/>
              <a:ext cx="81905" cy="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bwMode="auto">
            <a:xfrm rot="5400000" flipH="1" flipV="1">
              <a:off x="6185110" y="4609784"/>
              <a:ext cx="74679" cy="241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3"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24" name="TextBox 60"/>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25" name="TextBox 22"/>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26" name="Group 99"/>
          <p:cNvGrpSpPr>
            <a:grpSpLocks/>
          </p:cNvGrpSpPr>
          <p:nvPr/>
        </p:nvGrpSpPr>
        <p:grpSpPr bwMode="auto">
          <a:xfrm>
            <a:off x="4800600" y="2823448"/>
            <a:ext cx="3813048" cy="1596152"/>
            <a:chOff x="1143000" y="2362201"/>
            <a:chExt cx="5747961" cy="2571064"/>
          </a:xfrm>
        </p:grpSpPr>
        <p:cxnSp>
          <p:nvCxnSpPr>
            <p:cNvPr id="27" name="Straight Arrow Connector 26"/>
            <p:cNvCxnSpPr/>
            <p:nvPr/>
          </p:nvCxnSpPr>
          <p:spPr bwMode="auto">
            <a:xfrm>
              <a:off x="1628012" y="4567682"/>
              <a:ext cx="4799439"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8" name="TextBox 27"/>
            <p:cNvSpPr txBox="1"/>
            <p:nvPr/>
          </p:nvSpPr>
          <p:spPr bwMode="auto">
            <a:xfrm>
              <a:off x="1143000" y="2755820"/>
              <a:ext cx="631555" cy="1512910"/>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29" name="Straight Arrow Connector 28"/>
            <p:cNvCxnSpPr/>
            <p:nvPr/>
          </p:nvCxnSpPr>
          <p:spPr bwMode="auto">
            <a:xfrm rot="5400000" flipH="1" flipV="1">
              <a:off x="521652"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30" name="Picture 71" descr="temp-3.png"/>
            <p:cNvPicPr>
              <a:picLocks noChangeAspect="1"/>
            </p:cNvPicPr>
            <p:nvPr/>
          </p:nvPicPr>
          <p:blipFill>
            <a:blip r:embed="rId5" cstate="print"/>
            <a:srcRect t="38773"/>
            <a:stretch>
              <a:fillRect/>
            </a:stretch>
          </p:blipFill>
          <p:spPr bwMode="auto">
            <a:xfrm>
              <a:off x="1625600" y="3429000"/>
              <a:ext cx="4600575" cy="839789"/>
            </a:xfrm>
            <a:prstGeom prst="rect">
              <a:avLst/>
            </a:prstGeom>
            <a:noFill/>
            <a:ln w="9525">
              <a:noFill/>
              <a:miter lim="800000"/>
              <a:headEnd/>
              <a:tailEnd/>
            </a:ln>
          </p:spPr>
        </p:pic>
        <p:sp>
          <p:nvSpPr>
            <p:cNvPr id="31" name="TextBox 22"/>
            <p:cNvSpPr txBox="1">
              <a:spLocks noChangeArrowheads="1"/>
            </p:cNvSpPr>
            <p:nvPr/>
          </p:nvSpPr>
          <p:spPr bwMode="auto">
            <a:xfrm>
              <a:off x="5949678"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32" name="TextBox 22"/>
            <p:cNvSpPr txBox="1">
              <a:spLocks noChangeArrowheads="1"/>
            </p:cNvSpPr>
            <p:nvPr/>
          </p:nvSpPr>
          <p:spPr bwMode="auto">
            <a:xfrm>
              <a:off x="5949679"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33" name="Picture 80" descr="temp-2.png"/>
            <p:cNvPicPr>
              <a:picLocks noChangeAspect="1"/>
            </p:cNvPicPr>
            <p:nvPr/>
          </p:nvPicPr>
          <p:blipFill>
            <a:blip r:embed="rId6" cstate="print"/>
            <a:srcRect b="61227"/>
            <a:stretch>
              <a:fillRect/>
            </a:stretch>
          </p:blipFill>
          <p:spPr bwMode="auto">
            <a:xfrm>
              <a:off x="1616663" y="2895600"/>
              <a:ext cx="4600575" cy="531812"/>
            </a:xfrm>
            <a:prstGeom prst="rect">
              <a:avLst/>
            </a:prstGeom>
            <a:noFill/>
            <a:ln w="9525">
              <a:noFill/>
              <a:miter lim="800000"/>
              <a:headEnd/>
              <a:tailEnd/>
            </a:ln>
          </p:spPr>
        </p:pic>
        <p:cxnSp>
          <p:nvCxnSpPr>
            <p:cNvPr id="34" name="Straight Arrow Connector 33"/>
            <p:cNvCxnSpPr/>
            <p:nvPr/>
          </p:nvCxnSpPr>
          <p:spPr bwMode="auto">
            <a:xfrm>
              <a:off x="1628012" y="3426334"/>
              <a:ext cx="4599162"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p:nvPr/>
          </p:nvCxnSpPr>
          <p:spPr bwMode="auto">
            <a:xfrm rot="5400000" flipH="1" flipV="1">
              <a:off x="3137338"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bwMode="auto">
            <a:xfrm rot="5400000" flipH="1" flipV="1">
              <a:off x="4657522"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p:nvPr/>
          </p:nvCxnSpPr>
          <p:spPr bwMode="auto">
            <a:xfrm rot="5400000" flipH="1" flipV="1">
              <a:off x="6184947"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39"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40"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41" name="TextBox 95"/>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42" name="Group 100"/>
          <p:cNvGrpSpPr>
            <a:grpSpLocks/>
          </p:cNvGrpSpPr>
          <p:nvPr/>
        </p:nvGrpSpPr>
        <p:grpSpPr bwMode="auto">
          <a:xfrm>
            <a:off x="152400" y="3733800"/>
            <a:ext cx="3514866" cy="1905000"/>
            <a:chOff x="1090563" y="2362201"/>
            <a:chExt cx="5742501" cy="3063644"/>
          </a:xfrm>
        </p:grpSpPr>
        <p:cxnSp>
          <p:nvCxnSpPr>
            <p:cNvPr id="43" name="Straight Arrow Connector 42"/>
            <p:cNvCxnSpPr/>
            <p:nvPr/>
          </p:nvCxnSpPr>
          <p:spPr bwMode="auto">
            <a:xfrm>
              <a:off x="1628014" y="4567682"/>
              <a:ext cx="4799454"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44" name="TextBox 43"/>
            <p:cNvSpPr txBox="1"/>
            <p:nvPr/>
          </p:nvSpPr>
          <p:spPr bwMode="auto">
            <a:xfrm>
              <a:off x="1090563" y="2780129"/>
              <a:ext cx="631556" cy="1512912"/>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45" name="Straight Arrow Connector 44"/>
            <p:cNvCxnSpPr/>
            <p:nvPr/>
          </p:nvCxnSpPr>
          <p:spPr bwMode="auto">
            <a:xfrm rot="5400000" flipH="1" flipV="1">
              <a:off x="521653"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46" name="Picture 104" descr="temp-3.png"/>
            <p:cNvPicPr>
              <a:picLocks noChangeAspect="1"/>
            </p:cNvPicPr>
            <p:nvPr/>
          </p:nvPicPr>
          <p:blipFill>
            <a:blip r:embed="rId5" cstate="print"/>
            <a:srcRect t="-5228"/>
            <a:stretch>
              <a:fillRect/>
            </a:stretch>
          </p:blipFill>
          <p:spPr bwMode="auto">
            <a:xfrm>
              <a:off x="1625600" y="2825497"/>
              <a:ext cx="4600576" cy="1443293"/>
            </a:xfrm>
            <a:prstGeom prst="rect">
              <a:avLst/>
            </a:prstGeom>
            <a:noFill/>
            <a:ln w="9525">
              <a:noFill/>
              <a:miter lim="800000"/>
              <a:headEnd/>
              <a:tailEnd/>
            </a:ln>
          </p:spPr>
        </p:pic>
        <p:sp>
          <p:nvSpPr>
            <p:cNvPr id="47" name="TextBox 22"/>
            <p:cNvSpPr txBox="1">
              <a:spLocks noChangeArrowheads="1"/>
            </p:cNvSpPr>
            <p:nvPr/>
          </p:nvSpPr>
          <p:spPr bwMode="auto">
            <a:xfrm>
              <a:off x="5891781"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48" name="TextBox 22"/>
            <p:cNvSpPr txBox="1">
              <a:spLocks noChangeArrowheads="1"/>
            </p:cNvSpPr>
            <p:nvPr/>
          </p:nvSpPr>
          <p:spPr bwMode="auto">
            <a:xfrm>
              <a:off x="5891782"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cxnSp>
          <p:nvCxnSpPr>
            <p:cNvPr id="49" name="Straight Arrow Connector 48"/>
            <p:cNvCxnSpPr/>
            <p:nvPr/>
          </p:nvCxnSpPr>
          <p:spPr bwMode="auto">
            <a:xfrm>
              <a:off x="1628014" y="3426334"/>
              <a:ext cx="4599176"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0" name="TextBox 22"/>
            <p:cNvSpPr txBox="1">
              <a:spLocks noChangeArrowheads="1"/>
            </p:cNvSpPr>
            <p:nvPr/>
          </p:nvSpPr>
          <p:spPr bwMode="auto">
            <a:xfrm>
              <a:off x="3005649" y="4934634"/>
              <a:ext cx="1887167" cy="491211"/>
            </a:xfrm>
            <a:prstGeom prst="rect">
              <a:avLst/>
            </a:prstGeom>
            <a:noFill/>
            <a:ln w="9525">
              <a:noFill/>
              <a:miter lim="800000"/>
              <a:headEnd/>
              <a:tailEnd/>
            </a:ln>
          </p:spPr>
          <p:txBody>
            <a:bodyPr wrap="none">
              <a:spAutoFit/>
            </a:bodyPr>
            <a:lstStyle/>
            <a:p>
              <a:pPr algn="ctr"/>
              <a:r>
                <a:rPr lang="en-US" sz="1500" b="1" dirty="0">
                  <a:latin typeface="Cambria" pitchFamily="18" charset="0"/>
                </a:rPr>
                <a:t>Time (days)</a:t>
              </a:r>
            </a:p>
          </p:txBody>
        </p:sp>
        <p:cxnSp>
          <p:nvCxnSpPr>
            <p:cNvPr id="51" name="Straight Arrow Connector 50"/>
            <p:cNvCxnSpPr/>
            <p:nvPr/>
          </p:nvCxnSpPr>
          <p:spPr bwMode="auto">
            <a:xfrm rot="5400000" flipH="1" flipV="1">
              <a:off x="3137344"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p:nvPr/>
          </p:nvCxnSpPr>
          <p:spPr bwMode="auto">
            <a:xfrm rot="5400000" flipH="1" flipV="1">
              <a:off x="4657533"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p:nvPr/>
          </p:nvCxnSpPr>
          <p:spPr bwMode="auto">
            <a:xfrm rot="5400000" flipH="1" flipV="1">
              <a:off x="6184962"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4"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55"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56" name="TextBox 120"/>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sp>
        <p:nvSpPr>
          <p:cNvPr id="57" name="TextBox 56"/>
          <p:cNvSpPr txBox="1"/>
          <p:nvPr/>
        </p:nvSpPr>
        <p:spPr>
          <a:xfrm>
            <a:off x="6077482" y="4724400"/>
            <a:ext cx="1169294" cy="369332"/>
          </a:xfrm>
          <a:prstGeom prst="rect">
            <a:avLst/>
          </a:prstGeom>
          <a:noFill/>
        </p:spPr>
        <p:txBody>
          <a:bodyPr wrap="none" rtlCol="0">
            <a:spAutoFit/>
          </a:bodyPr>
          <a:lstStyle/>
          <a:p>
            <a:r>
              <a:rPr lang="en-US" b="1" i="1" dirty="0">
                <a:solidFill>
                  <a:schemeClr val="tx2">
                    <a:lumMod val="75000"/>
                  </a:schemeClr>
                </a:solidFill>
              </a:rPr>
              <a:t>Loss Users</a:t>
            </a:r>
          </a:p>
        </p:txBody>
      </p:sp>
      <p:sp>
        <p:nvSpPr>
          <p:cNvPr id="58" name="TextBox 57"/>
          <p:cNvSpPr txBox="1"/>
          <p:nvPr/>
        </p:nvSpPr>
        <p:spPr>
          <a:xfrm>
            <a:off x="5932859" y="2743200"/>
            <a:ext cx="1458541" cy="369332"/>
          </a:xfrm>
          <a:prstGeom prst="rect">
            <a:avLst/>
          </a:prstGeom>
          <a:noFill/>
        </p:spPr>
        <p:txBody>
          <a:bodyPr wrap="none" rtlCol="0">
            <a:spAutoFit/>
          </a:bodyPr>
          <a:lstStyle/>
          <a:p>
            <a:r>
              <a:rPr lang="en-US" b="1" i="1" dirty="0">
                <a:solidFill>
                  <a:schemeClr val="tx2">
                    <a:lumMod val="75000"/>
                  </a:schemeClr>
                </a:solidFill>
              </a:rPr>
              <a:t>Loss Revenue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Dynamic Provisioning</a:t>
            </a:r>
          </a:p>
        </p:txBody>
      </p:sp>
      <p:sp>
        <p:nvSpPr>
          <p:cNvPr id="3" name="Content Placeholder 2"/>
          <p:cNvSpPr>
            <a:spLocks noGrp="1"/>
          </p:cNvSpPr>
          <p:nvPr>
            <p:ph idx="1"/>
          </p:nvPr>
        </p:nvSpPr>
        <p:spPr>
          <a:xfrm>
            <a:off x="457200" y="1600200"/>
            <a:ext cx="8229600" cy="4953000"/>
          </a:xfrm>
        </p:spPr>
        <p:txBody>
          <a:bodyPr/>
          <a:lstStyle/>
          <a:p>
            <a:endParaRPr lang="en-US" dirty="0"/>
          </a:p>
          <a:p>
            <a:pPr lvl="1"/>
            <a:r>
              <a:rPr lang="en-US" dirty="0"/>
              <a:t>Overestimate system utilization which result in low utilization</a:t>
            </a:r>
            <a:br>
              <a:rPr lang="en-US" dirty="0"/>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endParaRPr lang="en-US" dirty="0">
              <a:latin typeface="Helvetica" charset="0"/>
            </a:endParaRPr>
          </a:p>
          <a:p>
            <a:r>
              <a:rPr lang="en-US" dirty="0"/>
              <a:t>How to solve this problem ??</a:t>
            </a:r>
          </a:p>
          <a:p>
            <a:pPr lvl="1"/>
            <a:r>
              <a:rPr lang="en-US" dirty="0"/>
              <a:t>Dynamically provision resources</a:t>
            </a:r>
          </a:p>
        </p:txBody>
      </p:sp>
      <p:sp>
        <p:nvSpPr>
          <p:cNvPr id="5" name="Rectangle 4"/>
          <p:cNvSpPr/>
          <p:nvPr/>
        </p:nvSpPr>
        <p:spPr bwMode="auto">
          <a:xfrm>
            <a:off x="1524000" y="2818506"/>
            <a:ext cx="3657600" cy="16303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6" name="TextBox 36"/>
          <p:cNvSpPr txBox="1">
            <a:spLocks noChangeArrowheads="1"/>
          </p:cNvSpPr>
          <p:nvPr/>
        </p:nvSpPr>
        <p:spPr bwMode="auto">
          <a:xfrm>
            <a:off x="6477951" y="3355974"/>
            <a:ext cx="2285049" cy="400110"/>
          </a:xfrm>
          <a:prstGeom prst="rect">
            <a:avLst/>
          </a:prstGeom>
          <a:noFill/>
          <a:ln w="9525">
            <a:noFill/>
            <a:miter lim="800000"/>
            <a:headEnd/>
            <a:tailEnd/>
          </a:ln>
        </p:spPr>
        <p:txBody>
          <a:bodyPr wrap="none">
            <a:spAutoFit/>
          </a:bodyPr>
          <a:lstStyle/>
          <a:p>
            <a:pPr algn="ctr"/>
            <a:r>
              <a:rPr lang="en-US" sz="2000" b="1" dirty="0">
                <a:latin typeface="Cambria" pitchFamily="18" charset="0"/>
              </a:rPr>
              <a:t>Unused resources</a:t>
            </a:r>
          </a:p>
        </p:txBody>
      </p:sp>
      <p:sp>
        <p:nvSpPr>
          <p:cNvPr id="7" name="Rectangle 6"/>
          <p:cNvSpPr>
            <a:spLocks noChangeArrowheads="1"/>
          </p:cNvSpPr>
          <p:nvPr/>
        </p:nvSpPr>
        <p:spPr bwMode="auto">
          <a:xfrm>
            <a:off x="5878513" y="3375084"/>
            <a:ext cx="533400" cy="381000"/>
          </a:xfrm>
          <a:prstGeom prst="rect">
            <a:avLst/>
          </a:prstGeom>
          <a:solidFill>
            <a:srgbClr val="D9D9D9"/>
          </a:solidFill>
          <a:ln w="12700">
            <a:noFill/>
            <a:round/>
            <a:headEnd/>
            <a:tailEnd/>
          </a:ln>
          <a:effectLst>
            <a:outerShdw dist="25401" dir="2700000" rotWithShape="0">
              <a:srgbClr val="161645">
                <a:alpha val="42999"/>
              </a:srgbClr>
            </a:outerShdw>
          </a:effectLst>
        </p:spPr>
        <p:txBody>
          <a:bodyPr anchor="ctr"/>
          <a:lstStyle/>
          <a:p>
            <a:pPr algn="ctr"/>
            <a:endParaRPr lang="en-US">
              <a:solidFill>
                <a:srgbClr val="FFFFFF"/>
              </a:solidFill>
              <a:latin typeface="Helvetica" charset="0"/>
            </a:endParaRPr>
          </a:p>
        </p:txBody>
      </p:sp>
      <p:grpSp>
        <p:nvGrpSpPr>
          <p:cNvPr id="9" name="Group 36"/>
          <p:cNvGrpSpPr>
            <a:grpSpLocks/>
          </p:cNvGrpSpPr>
          <p:nvPr/>
        </p:nvGrpSpPr>
        <p:grpSpPr bwMode="auto">
          <a:xfrm>
            <a:off x="1066800" y="2590800"/>
            <a:ext cx="5105400" cy="2454751"/>
            <a:chOff x="829311" y="3048572"/>
            <a:chExt cx="3666489" cy="2474273"/>
          </a:xfrm>
        </p:grpSpPr>
        <p:cxnSp>
          <p:nvCxnSpPr>
            <p:cNvPr id="10" name="Straight Arrow Connector 9"/>
            <p:cNvCxnSpPr/>
            <p:nvPr/>
          </p:nvCxnSpPr>
          <p:spPr>
            <a:xfrm rot="5400000" flipH="1" flipV="1">
              <a:off x="76178" y="4115046"/>
              <a:ext cx="2134568" cy="1619"/>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1" name="Straight Arrow Connector 10"/>
            <p:cNvCxnSpPr/>
            <p:nvPr/>
          </p:nvCxnSpPr>
          <p:spPr>
            <a:xfrm>
              <a:off x="1142652" y="5181540"/>
              <a:ext cx="3124745"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Freeform 11"/>
            <p:cNvSpPr/>
            <p:nvPr/>
          </p:nvSpPr>
          <p:spPr>
            <a:xfrm>
              <a:off x="1142652" y="3973087"/>
              <a:ext cx="2667939" cy="990477"/>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3" name="TextBox 17"/>
            <p:cNvSpPr txBox="1">
              <a:spLocks noChangeArrowheads="1"/>
            </p:cNvSpPr>
            <p:nvPr/>
          </p:nvSpPr>
          <p:spPr bwMode="auto">
            <a:xfrm>
              <a:off x="3781818" y="4753265"/>
              <a:ext cx="713982" cy="372269"/>
            </a:xfrm>
            <a:prstGeom prst="rect">
              <a:avLst/>
            </a:prstGeom>
            <a:noFill/>
            <a:ln w="9525">
              <a:noFill/>
              <a:miter lim="800000"/>
              <a:headEnd/>
              <a:tailEnd/>
            </a:ln>
          </p:spPr>
          <p:txBody>
            <a:bodyPr wrap="none">
              <a:spAutoFit/>
            </a:bodyPr>
            <a:lstStyle/>
            <a:p>
              <a:pPr algn="ctr"/>
              <a:r>
                <a:rPr lang="en-US" dirty="0"/>
                <a:t>Demand</a:t>
              </a:r>
              <a:endParaRPr lang="en-US" sz="1600" dirty="0"/>
            </a:p>
          </p:txBody>
        </p:sp>
        <p:cxnSp>
          <p:nvCxnSpPr>
            <p:cNvPr id="14" name="Straight Arrow Connector 13"/>
            <p:cNvCxnSpPr/>
            <p:nvPr/>
          </p:nvCxnSpPr>
          <p:spPr>
            <a:xfrm>
              <a:off x="1142652" y="3277390"/>
              <a:ext cx="2744074"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5" name="TextBox 19"/>
            <p:cNvSpPr txBox="1">
              <a:spLocks noChangeArrowheads="1"/>
            </p:cNvSpPr>
            <p:nvPr/>
          </p:nvSpPr>
          <p:spPr bwMode="auto">
            <a:xfrm>
              <a:off x="3729668" y="3217144"/>
              <a:ext cx="705922" cy="372269"/>
            </a:xfrm>
            <a:prstGeom prst="rect">
              <a:avLst/>
            </a:prstGeom>
            <a:noFill/>
            <a:ln w="9525">
              <a:noFill/>
              <a:miter lim="800000"/>
              <a:headEnd/>
              <a:tailEnd/>
            </a:ln>
          </p:spPr>
          <p:txBody>
            <a:bodyPr wrap="none">
              <a:spAutoFit/>
            </a:bodyPr>
            <a:lstStyle/>
            <a:p>
              <a:pPr algn="ctr"/>
              <a:r>
                <a:rPr lang="en-US" dirty="0">
                  <a:solidFill>
                    <a:srgbClr val="FF0000"/>
                  </a:solidFill>
                </a:rPr>
                <a:t>Capacity</a:t>
              </a:r>
            </a:p>
          </p:txBody>
        </p:sp>
        <p:sp>
          <p:nvSpPr>
            <p:cNvPr id="16" name="TextBox 22"/>
            <p:cNvSpPr txBox="1">
              <a:spLocks noChangeArrowheads="1"/>
            </p:cNvSpPr>
            <p:nvPr/>
          </p:nvSpPr>
          <p:spPr bwMode="auto">
            <a:xfrm>
              <a:off x="2504213" y="5181599"/>
              <a:ext cx="482589" cy="341246"/>
            </a:xfrm>
            <a:prstGeom prst="rect">
              <a:avLst/>
            </a:prstGeom>
            <a:noFill/>
            <a:ln w="9525">
              <a:noFill/>
              <a:miter lim="800000"/>
              <a:headEnd/>
              <a:tailEnd/>
            </a:ln>
          </p:spPr>
          <p:txBody>
            <a:bodyPr wrap="none">
              <a:spAutoFit/>
            </a:bodyPr>
            <a:lstStyle/>
            <a:p>
              <a:pPr algn="ctr"/>
              <a:r>
                <a:rPr lang="en-US" sz="1600" b="1" dirty="0">
                  <a:latin typeface="Cambria" pitchFamily="18" charset="0"/>
                </a:rPr>
                <a:t>Time</a:t>
              </a:r>
            </a:p>
          </p:txBody>
        </p:sp>
        <p:sp>
          <p:nvSpPr>
            <p:cNvPr id="17" name="TextBox 16"/>
            <p:cNvSpPr txBox="1"/>
            <p:nvPr/>
          </p:nvSpPr>
          <p:spPr>
            <a:xfrm>
              <a:off x="829311" y="3631406"/>
              <a:ext cx="309445" cy="1065751"/>
            </a:xfrm>
            <a:prstGeom prst="rect">
              <a:avLst/>
            </a:prstGeom>
            <a:noFill/>
          </p:spPr>
          <p:txBody>
            <a:bodyPr vert="vert270" wrap="none">
              <a:spAutoFit/>
            </a:bodyPr>
            <a:lstStyle/>
            <a:p>
              <a:pPr algn="ctr">
                <a:defRPr/>
              </a:pPr>
              <a:r>
                <a:rPr lang="en-US" sz="1600" b="1" dirty="0">
                  <a:latin typeface="Cambria" pitchFamily="18" charset="0"/>
                  <a:ea typeface="ＭＳ Ｐゴシック" pitchFamily="-110" charset="-128"/>
                  <a:cs typeface="ＭＳ Ｐゴシック" pitchFamily="-110" charset="-128"/>
                </a:rPr>
                <a:t>Resources</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Dynamic Provisioning</a:t>
            </a:r>
          </a:p>
        </p:txBody>
      </p:sp>
      <p:sp>
        <p:nvSpPr>
          <p:cNvPr id="3" name="Content Placeholder 2"/>
          <p:cNvSpPr>
            <a:spLocks noGrp="1"/>
          </p:cNvSpPr>
          <p:nvPr>
            <p:ph idx="1"/>
          </p:nvPr>
        </p:nvSpPr>
        <p:spPr>
          <a:xfrm>
            <a:off x="457200" y="1600200"/>
            <a:ext cx="8229600" cy="2285999"/>
          </a:xfrm>
        </p:spPr>
        <p:txBody>
          <a:bodyPr/>
          <a:lstStyle/>
          <a:p>
            <a:r>
              <a:rPr lang="en-US" dirty="0"/>
              <a:t>Cloud resources should be provisioned dynamically</a:t>
            </a:r>
          </a:p>
          <a:p>
            <a:pPr lvl="1"/>
            <a:r>
              <a:rPr lang="en-US" dirty="0"/>
              <a:t>Meet seasonal demand variations</a:t>
            </a:r>
          </a:p>
          <a:p>
            <a:pPr lvl="1"/>
            <a:r>
              <a:rPr lang="en-US" dirty="0"/>
              <a:t>Meet demand variations between different industries</a:t>
            </a:r>
          </a:p>
          <a:p>
            <a:pPr lvl="1"/>
            <a:r>
              <a:rPr lang="en-US" dirty="0"/>
              <a:t>Meet burst demand for some extraordinary events</a:t>
            </a:r>
          </a:p>
        </p:txBody>
      </p:sp>
      <p:grpSp>
        <p:nvGrpSpPr>
          <p:cNvPr id="5" name="Group 37"/>
          <p:cNvGrpSpPr>
            <a:grpSpLocks/>
          </p:cNvGrpSpPr>
          <p:nvPr/>
        </p:nvGrpSpPr>
        <p:grpSpPr bwMode="auto">
          <a:xfrm>
            <a:off x="660400" y="4343400"/>
            <a:ext cx="7213600" cy="1096963"/>
            <a:chOff x="1142999" y="3581400"/>
            <a:chExt cx="7213547" cy="1096963"/>
          </a:xfrm>
        </p:grpSpPr>
        <p:sp>
          <p:nvSpPr>
            <p:cNvPr id="6" name="Rectangle 5"/>
            <p:cNvSpPr/>
            <p:nvPr/>
          </p:nvSpPr>
          <p:spPr>
            <a:xfrm>
              <a:off x="5740365" y="4460875"/>
              <a:ext cx="2613006" cy="21748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7" name="Freeform 6"/>
            <p:cNvSpPr/>
            <p:nvPr/>
          </p:nvSpPr>
          <p:spPr>
            <a:xfrm>
              <a:off x="5740365" y="3581400"/>
              <a:ext cx="2616181" cy="908050"/>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solidFill>
              <a:srgbClr val="D9D9D9"/>
            </a:solidFill>
            <a:ln w="19050" cap="flat" cmpd="sng" algn="ctr">
              <a:no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8" name="Rectangle 7"/>
            <p:cNvSpPr/>
            <p:nvPr/>
          </p:nvSpPr>
          <p:spPr>
            <a:xfrm>
              <a:off x="1142999" y="3581400"/>
              <a:ext cx="2613007" cy="10969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grpSp>
      <p:grpSp>
        <p:nvGrpSpPr>
          <p:cNvPr id="11" name="Group 36"/>
          <p:cNvGrpSpPr>
            <a:grpSpLocks/>
          </p:cNvGrpSpPr>
          <p:nvPr/>
        </p:nvGrpSpPr>
        <p:grpSpPr bwMode="auto">
          <a:xfrm>
            <a:off x="228600" y="3582987"/>
            <a:ext cx="3929062" cy="2439333"/>
            <a:chOff x="719863" y="3048794"/>
            <a:chExt cx="4009199" cy="2458512"/>
          </a:xfrm>
        </p:grpSpPr>
        <p:cxnSp>
          <p:nvCxnSpPr>
            <p:cNvPr id="12" name="Straight Arrow Connector 11"/>
            <p:cNvCxnSpPr/>
            <p:nvPr/>
          </p:nvCxnSpPr>
          <p:spPr>
            <a:xfrm rot="5400000" flipH="1" flipV="1">
              <a:off x="76273" y="4115172"/>
              <a:ext cx="2134375" cy="162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1142651" y="5181569"/>
              <a:ext cx="3124747"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Freeform 13"/>
            <p:cNvSpPr/>
            <p:nvPr/>
          </p:nvSpPr>
          <p:spPr>
            <a:xfrm>
              <a:off x="1142651" y="3959061"/>
              <a:ext cx="2667941" cy="990389"/>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5" name="TextBox 17"/>
            <p:cNvSpPr txBox="1">
              <a:spLocks noChangeArrowheads="1"/>
            </p:cNvSpPr>
            <p:nvPr/>
          </p:nvSpPr>
          <p:spPr bwMode="auto">
            <a:xfrm>
              <a:off x="3743169" y="4779554"/>
              <a:ext cx="908139" cy="341216"/>
            </a:xfrm>
            <a:prstGeom prst="rect">
              <a:avLst/>
            </a:prstGeom>
            <a:noFill/>
            <a:ln w="9525">
              <a:noFill/>
              <a:miter lim="800000"/>
              <a:headEnd/>
              <a:tailEnd/>
            </a:ln>
          </p:spPr>
          <p:txBody>
            <a:bodyPr wrap="none">
              <a:spAutoFit/>
            </a:bodyPr>
            <a:lstStyle/>
            <a:p>
              <a:pPr algn="ctr"/>
              <a:r>
                <a:rPr lang="en-US" sz="1600" dirty="0"/>
                <a:t>Demand</a:t>
              </a:r>
            </a:p>
          </p:txBody>
        </p:sp>
        <p:cxnSp>
          <p:nvCxnSpPr>
            <p:cNvPr id="16" name="Straight Arrow Connector 15"/>
            <p:cNvCxnSpPr/>
            <p:nvPr/>
          </p:nvCxnSpPr>
          <p:spPr>
            <a:xfrm>
              <a:off x="1142651" y="3815185"/>
              <a:ext cx="2744075"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7" name="TextBox 19"/>
            <p:cNvSpPr txBox="1">
              <a:spLocks noChangeArrowheads="1"/>
            </p:cNvSpPr>
            <p:nvPr/>
          </p:nvSpPr>
          <p:spPr bwMode="auto">
            <a:xfrm>
              <a:off x="3746101" y="3630229"/>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18" name="TextBox 22"/>
            <p:cNvSpPr txBox="1">
              <a:spLocks noChangeArrowheads="1"/>
            </p:cNvSpPr>
            <p:nvPr/>
          </p:nvSpPr>
          <p:spPr bwMode="auto">
            <a:xfrm>
              <a:off x="2417387" y="5181600"/>
              <a:ext cx="656242" cy="325706"/>
            </a:xfrm>
            <a:prstGeom prst="rect">
              <a:avLst/>
            </a:prstGeom>
            <a:noFill/>
            <a:ln w="9525">
              <a:noFill/>
              <a:miter lim="800000"/>
              <a:headEnd/>
              <a:tailEnd/>
            </a:ln>
          </p:spPr>
          <p:txBody>
            <a:bodyPr wrap="none">
              <a:spAutoFit/>
            </a:bodyPr>
            <a:lstStyle/>
            <a:p>
              <a:pPr algn="ctr"/>
              <a:r>
                <a:rPr lang="en-US" sz="1500" b="1" dirty="0">
                  <a:latin typeface="Cambria" pitchFamily="18" charset="0"/>
                </a:rPr>
                <a:t>Time</a:t>
              </a:r>
            </a:p>
          </p:txBody>
        </p:sp>
        <p:sp>
          <p:nvSpPr>
            <p:cNvPr id="19" name="TextBox 18"/>
            <p:cNvSpPr txBox="1"/>
            <p:nvPr/>
          </p:nvSpPr>
          <p:spPr>
            <a:xfrm>
              <a:off x="719863" y="3618211"/>
              <a:ext cx="423972" cy="1003163"/>
            </a:xfrm>
            <a:prstGeom prst="rect">
              <a:avLst/>
            </a:prstGeom>
            <a:noFill/>
          </p:spPr>
          <p:txBody>
            <a:bodyPr vert="vert270" wrap="none">
              <a:spAutoFit/>
            </a:bodyPr>
            <a:lstStyle/>
            <a:p>
              <a:pPr algn="ctr">
                <a:defRPr/>
              </a:pPr>
              <a:r>
                <a:rPr lang="en-US" sz="1500" b="1" dirty="0">
                  <a:latin typeface="Cambria" pitchFamily="18" charset="0"/>
                </a:rPr>
                <a:t>Resources</a:t>
              </a:r>
            </a:p>
          </p:txBody>
        </p:sp>
      </p:grpSp>
      <p:grpSp>
        <p:nvGrpSpPr>
          <p:cNvPr id="20" name="Group 37"/>
          <p:cNvGrpSpPr>
            <a:grpSpLocks/>
          </p:cNvGrpSpPr>
          <p:nvPr/>
        </p:nvGrpSpPr>
        <p:grpSpPr bwMode="auto">
          <a:xfrm>
            <a:off x="4841875" y="3581400"/>
            <a:ext cx="3921125" cy="2440710"/>
            <a:chOff x="4766102" y="3048003"/>
            <a:chExt cx="3996898" cy="2458296"/>
          </a:xfrm>
        </p:grpSpPr>
        <p:cxnSp>
          <p:nvCxnSpPr>
            <p:cNvPr id="21" name="Straight Arrow Connector 20"/>
            <p:cNvCxnSpPr/>
            <p:nvPr/>
          </p:nvCxnSpPr>
          <p:spPr>
            <a:xfrm rot="16200000" flipV="1">
              <a:off x="4118718" y="4111258"/>
              <a:ext cx="2132983" cy="6473"/>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a:xfrm>
              <a:off x="5188447" y="5179387"/>
              <a:ext cx="3124700" cy="1598"/>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3" name="Freeform 22"/>
            <p:cNvSpPr/>
            <p:nvPr/>
          </p:nvSpPr>
          <p:spPr>
            <a:xfrm>
              <a:off x="5188447" y="3960996"/>
              <a:ext cx="2668374" cy="991342"/>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24" name="TextBox 28"/>
            <p:cNvSpPr txBox="1">
              <a:spLocks noChangeArrowheads="1"/>
            </p:cNvSpPr>
            <p:nvPr/>
          </p:nvSpPr>
          <p:spPr bwMode="auto">
            <a:xfrm>
              <a:off x="7829618" y="4766861"/>
              <a:ext cx="907185" cy="340993"/>
            </a:xfrm>
            <a:prstGeom prst="rect">
              <a:avLst/>
            </a:prstGeom>
            <a:noFill/>
            <a:ln w="9525">
              <a:noFill/>
              <a:miter lim="800000"/>
              <a:headEnd/>
              <a:tailEnd/>
            </a:ln>
          </p:spPr>
          <p:txBody>
            <a:bodyPr wrap="none">
              <a:spAutoFit/>
            </a:bodyPr>
            <a:lstStyle/>
            <a:p>
              <a:pPr algn="ctr"/>
              <a:r>
                <a:rPr lang="en-US" sz="1600" dirty="0"/>
                <a:t>Demand</a:t>
              </a:r>
            </a:p>
          </p:txBody>
        </p:sp>
        <p:sp>
          <p:nvSpPr>
            <p:cNvPr id="25" name="TextBox 30"/>
            <p:cNvSpPr txBox="1">
              <a:spLocks noChangeArrowheads="1"/>
            </p:cNvSpPr>
            <p:nvPr/>
          </p:nvSpPr>
          <p:spPr bwMode="auto">
            <a:xfrm>
              <a:off x="7780039" y="4474676"/>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26" name="TextBox 31"/>
            <p:cNvSpPr txBox="1">
              <a:spLocks noChangeArrowheads="1"/>
            </p:cNvSpPr>
            <p:nvPr/>
          </p:nvSpPr>
          <p:spPr bwMode="auto">
            <a:xfrm>
              <a:off x="6463971" y="5180806"/>
              <a:ext cx="655553" cy="325493"/>
            </a:xfrm>
            <a:prstGeom prst="rect">
              <a:avLst/>
            </a:prstGeom>
            <a:noFill/>
            <a:ln w="9525">
              <a:noFill/>
              <a:miter lim="800000"/>
              <a:headEnd/>
              <a:tailEnd/>
            </a:ln>
          </p:spPr>
          <p:txBody>
            <a:bodyPr wrap="none">
              <a:spAutoFit/>
            </a:bodyPr>
            <a:lstStyle/>
            <a:p>
              <a:pPr algn="ctr">
                <a:defRPr/>
              </a:pPr>
              <a:r>
                <a:rPr lang="en-US" sz="1500" b="1" dirty="0">
                  <a:latin typeface="Cambria" pitchFamily="18" charset="0"/>
                </a:rPr>
                <a:t>Time</a:t>
              </a:r>
            </a:p>
          </p:txBody>
        </p:sp>
        <p:sp>
          <p:nvSpPr>
            <p:cNvPr id="27" name="TextBox 26"/>
            <p:cNvSpPr txBox="1"/>
            <p:nvPr/>
          </p:nvSpPr>
          <p:spPr>
            <a:xfrm>
              <a:off x="4766102" y="3733973"/>
              <a:ext cx="423527" cy="1002509"/>
            </a:xfrm>
            <a:prstGeom prst="rect">
              <a:avLst/>
            </a:prstGeom>
            <a:noFill/>
          </p:spPr>
          <p:txBody>
            <a:bodyPr vert="vert270" wrap="none">
              <a:spAutoFit/>
            </a:bodyPr>
            <a:lstStyle/>
            <a:p>
              <a:pPr algn="ctr">
                <a:defRPr/>
              </a:pPr>
              <a:r>
                <a:rPr lang="en-US" sz="1500" b="1" dirty="0">
                  <a:latin typeface="Cambria" pitchFamily="18" charset="0"/>
                </a:rPr>
                <a:t>Resources</a:t>
              </a:r>
            </a:p>
          </p:txBody>
        </p:sp>
        <p:sp>
          <p:nvSpPr>
            <p:cNvPr id="28" name="Freeform 27"/>
            <p:cNvSpPr/>
            <p:nvPr/>
          </p:nvSpPr>
          <p:spPr>
            <a:xfrm>
              <a:off x="5181974" y="3810696"/>
              <a:ext cx="2666756" cy="912993"/>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noFill/>
            <a:ln w="19050" cap="flat" cmpd="sng" algn="ctr">
              <a:solidFill>
                <a:srgbClr val="FF0000"/>
              </a:solid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grpSp>
      <p:sp>
        <p:nvSpPr>
          <p:cNvPr id="29" name="Right Arrow 28"/>
          <p:cNvSpPr/>
          <p:nvPr/>
        </p:nvSpPr>
        <p:spPr>
          <a:xfrm>
            <a:off x="4114800" y="4571999"/>
            <a:ext cx="762000" cy="5334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Multi-tenant Design</a:t>
            </a:r>
          </a:p>
        </p:txBody>
      </p:sp>
      <p:sp>
        <p:nvSpPr>
          <p:cNvPr id="3" name="Content Placeholder 2"/>
          <p:cNvSpPr>
            <a:spLocks noGrp="1"/>
          </p:cNvSpPr>
          <p:nvPr>
            <p:ph idx="1"/>
          </p:nvPr>
        </p:nvSpPr>
        <p:spPr>
          <a:xfrm>
            <a:off x="457200" y="1600200"/>
            <a:ext cx="8229600" cy="5105400"/>
          </a:xfrm>
        </p:spPr>
        <p:txBody>
          <a:bodyPr>
            <a:noAutofit/>
          </a:bodyPr>
          <a:lstStyle/>
          <a:p>
            <a:r>
              <a:rPr lang="en-US" dirty="0"/>
              <a:t>What is multi-tenant design ?</a:t>
            </a:r>
          </a:p>
          <a:p>
            <a:pPr lvl="1"/>
            <a:r>
              <a:rPr lang="en-US" dirty="0"/>
              <a:t>Multi-tenant refers to a principle in software architecture where a </a:t>
            </a:r>
            <a:r>
              <a:rPr lang="en-US" b="1" dirty="0">
                <a:solidFill>
                  <a:srgbClr val="FF0000"/>
                </a:solidFill>
              </a:rPr>
              <a:t>single instance of the software </a:t>
            </a:r>
            <a:r>
              <a:rPr lang="en-US" dirty="0"/>
              <a:t>runs on a server, </a:t>
            </a:r>
            <a:r>
              <a:rPr lang="en-US" b="1" dirty="0">
                <a:solidFill>
                  <a:srgbClr val="FF0000"/>
                </a:solidFill>
              </a:rPr>
              <a:t>serving multiple client</a:t>
            </a:r>
            <a:r>
              <a:rPr lang="en-US" dirty="0"/>
              <a:t> organizations.</a:t>
            </a:r>
          </a:p>
          <a:p>
            <a:pPr lvl="1"/>
            <a:r>
              <a:rPr lang="en-US" dirty="0"/>
              <a:t>With a multi-tenant architecture, a </a:t>
            </a:r>
            <a:r>
              <a:rPr lang="en-US" b="1" dirty="0">
                <a:solidFill>
                  <a:srgbClr val="FF0000"/>
                </a:solidFill>
              </a:rPr>
              <a:t>software application is designed to virtually partition its data and configuration </a:t>
            </a:r>
            <a:r>
              <a:rPr lang="en-US" dirty="0"/>
              <a:t>thus each client organization works with a customized virtual application instance.</a:t>
            </a:r>
            <a:br>
              <a:rPr lang="en-US" dirty="0"/>
            </a:br>
            <a:endParaRPr lang="en-US" dirty="0"/>
          </a:p>
          <a:p>
            <a:r>
              <a:rPr lang="en-US" dirty="0"/>
              <a:t>Client oriented requirements :</a:t>
            </a:r>
          </a:p>
          <a:p>
            <a:pPr lvl="1"/>
            <a:r>
              <a:rPr lang="en-US" dirty="0"/>
              <a:t>Customization</a:t>
            </a:r>
          </a:p>
          <a:p>
            <a:pPr lvl="2"/>
            <a:r>
              <a:rPr lang="en-US" dirty="0"/>
              <a:t>Multi-tenant applications are typically required to provide a </a:t>
            </a:r>
            <a:r>
              <a:rPr lang="en-US" b="1" dirty="0">
                <a:solidFill>
                  <a:srgbClr val="FF0000"/>
                </a:solidFill>
              </a:rPr>
              <a:t>high degree of customization </a:t>
            </a:r>
            <a:r>
              <a:rPr lang="en-US" dirty="0"/>
              <a:t>to support each target organization's needs.</a:t>
            </a:r>
          </a:p>
          <a:p>
            <a:pPr lvl="1"/>
            <a:r>
              <a:rPr lang="en-US" dirty="0"/>
              <a:t>Quality of service</a:t>
            </a:r>
          </a:p>
          <a:p>
            <a:pPr lvl="2"/>
            <a:r>
              <a:rPr lang="en-US" dirty="0"/>
              <a:t>Multi-tenant applications are expected to provide </a:t>
            </a:r>
            <a:r>
              <a:rPr lang="en-US" b="1" dirty="0">
                <a:solidFill>
                  <a:srgbClr val="FF0000"/>
                </a:solidFill>
              </a:rPr>
              <a:t>adequate levels of security and robustness</a:t>
            </a:r>
            <a:r>
              <a:rPr lang="en-US" dirty="0"/>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Availability &amp; Reliability</a:t>
            </a:r>
          </a:p>
        </p:txBody>
      </p:sp>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http://geekswithblogs.net/images/geekswithblogs_net/starr/Green-Traffic-Light.jpg"/>
          <p:cNvPicPr>
            <a:picLocks noChangeAspect="1" noChangeArrowheads="1"/>
          </p:cNvPicPr>
          <p:nvPr/>
        </p:nvPicPr>
        <p:blipFill>
          <a:blip r:embed="rId3" cstate="print"/>
          <a:srcRect t="5333" b="6667"/>
          <a:stretch>
            <a:fillRect/>
          </a:stretch>
        </p:blipFill>
        <p:spPr bwMode="auto">
          <a:xfrm>
            <a:off x="762000" y="1594104"/>
            <a:ext cx="3352800" cy="44256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144884" y="4876800"/>
            <a:ext cx="5694316"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Data Never Loss</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Machine Never Fail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Availability &amp; Reliability</a:t>
            </a:r>
          </a:p>
        </p:txBody>
      </p:sp>
      <p:sp>
        <p:nvSpPr>
          <p:cNvPr id="3" name="Content Placeholder 2"/>
          <p:cNvSpPr>
            <a:spLocks noGrp="1"/>
          </p:cNvSpPr>
          <p:nvPr>
            <p:ph idx="1"/>
          </p:nvPr>
        </p:nvSpPr>
        <p:spPr>
          <a:xfrm>
            <a:off x="457200" y="1600200"/>
            <a:ext cx="8229600" cy="4953000"/>
          </a:xfrm>
        </p:spPr>
        <p:txBody>
          <a:bodyPr>
            <a:normAutofit/>
          </a:bodyPr>
          <a:lstStyle/>
          <a:p>
            <a:r>
              <a:rPr lang="en-US" dirty="0"/>
              <a:t>What is availability ?</a:t>
            </a:r>
          </a:p>
          <a:p>
            <a:pPr lvl="1"/>
            <a:r>
              <a:rPr lang="en-US" dirty="0"/>
              <a:t>The degree to which a system, subsystem, or equipment is in a specified operable and committable state at the start of a mission, when the mission is called for at an unknown time. </a:t>
            </a:r>
          </a:p>
          <a:p>
            <a:pPr lvl="1"/>
            <a:r>
              <a:rPr lang="en-US" dirty="0"/>
              <a:t>Cloud system usually require high availability</a:t>
            </a:r>
          </a:p>
          <a:p>
            <a:pPr lvl="2"/>
            <a:r>
              <a:rPr lang="en-US" dirty="0"/>
              <a:t>Ex. “Five Nines” system would statistically provide </a:t>
            </a:r>
            <a:r>
              <a:rPr lang="en-US" b="1" dirty="0">
                <a:solidFill>
                  <a:srgbClr val="FF0000"/>
                </a:solidFill>
              </a:rPr>
              <a:t>99.999% av</a:t>
            </a:r>
            <a:r>
              <a:rPr lang="en-US" dirty="0"/>
              <a:t>ailability</a:t>
            </a:r>
          </a:p>
          <a:p>
            <a:r>
              <a:rPr lang="en-US" dirty="0"/>
              <a:t>What is reliability ?</a:t>
            </a:r>
          </a:p>
          <a:p>
            <a:pPr lvl="1"/>
            <a:r>
              <a:rPr lang="en-US" dirty="0"/>
              <a:t>The ability of a system or component to perform its required functions under stated conditions for a specified period of time. </a:t>
            </a:r>
          </a:p>
          <a:p>
            <a:r>
              <a:rPr lang="en-US" dirty="0"/>
              <a:t>But how to achieve these properties ?</a:t>
            </a:r>
          </a:p>
          <a:p>
            <a:pPr lvl="1"/>
            <a:r>
              <a:rPr lang="en-US" dirty="0"/>
              <a:t>Fault tolerance system</a:t>
            </a:r>
          </a:p>
          <a:p>
            <a:pPr lvl="1"/>
            <a:r>
              <a:rPr lang="en-US" dirty="0"/>
              <a:t>Require system resilience</a:t>
            </a:r>
          </a:p>
          <a:p>
            <a:pPr lvl="1"/>
            <a:r>
              <a:rPr lang="en-US" dirty="0"/>
              <a:t>Reliable system security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1"/>
            <a:ext cx="8229600" cy="3124200"/>
          </a:xfrm>
        </p:spPr>
        <p:txBody>
          <a:bodyPr/>
          <a:lstStyle/>
          <a:p>
            <a:r>
              <a:rPr lang="en-US" dirty="0"/>
              <a:t>Definition from </a:t>
            </a:r>
            <a:r>
              <a:rPr lang="en-US" b="1" i="1" dirty="0"/>
              <a:t>NIST</a:t>
            </a:r>
            <a:r>
              <a:rPr lang="en-US" sz="1600" b="1" i="1" dirty="0"/>
              <a:t> (National Institute of Standards and Technology)</a:t>
            </a:r>
          </a:p>
          <a:p>
            <a:pPr lvl="1"/>
            <a:r>
              <a:rPr lang="en-US" dirty="0"/>
              <a:t>Cloud computing is a model for </a:t>
            </a:r>
            <a:r>
              <a:rPr lang="en-US" b="1" dirty="0">
                <a:solidFill>
                  <a:srgbClr val="FF0000"/>
                </a:solidFill>
              </a:rPr>
              <a:t>enabling convenient, on-demand network access</a:t>
            </a:r>
            <a:r>
              <a:rPr lang="en-US" dirty="0"/>
              <a:t> to a </a:t>
            </a:r>
            <a:r>
              <a:rPr lang="en-US" b="1" dirty="0">
                <a:solidFill>
                  <a:srgbClr val="FF0000"/>
                </a:solidFill>
              </a:rPr>
              <a:t>shared pool of configurable </a:t>
            </a:r>
            <a:r>
              <a:rPr lang="en-US" dirty="0"/>
              <a:t>computing resources (e.g., networks, servers, storage, applications, and services) that can be </a:t>
            </a:r>
            <a:r>
              <a:rPr lang="en-US" b="1" dirty="0">
                <a:solidFill>
                  <a:srgbClr val="FF0000"/>
                </a:solidFill>
              </a:rPr>
              <a:t>rapidly provisioned and released </a:t>
            </a:r>
            <a:r>
              <a:rPr lang="en-US" dirty="0"/>
              <a:t>with minimal management effort or service provider interaction.</a:t>
            </a:r>
          </a:p>
          <a:p>
            <a:pPr lvl="1"/>
            <a:r>
              <a:rPr lang="en-US" dirty="0"/>
              <a:t>This cloud model promotes availability and is composed of five essential characteristics, three service models, and four deployment models.</a:t>
            </a:r>
          </a:p>
          <a:p>
            <a:pPr lvl="1"/>
            <a:endParaRPr lang="en-US" dirty="0"/>
          </a:p>
        </p:txBody>
      </p:sp>
      <p:pic>
        <p:nvPicPr>
          <p:cNvPr id="5122" name="Picture 2" descr="http://www.biometrics.org/bc2005/images/exhibitor_logos/NIST_logo_new.jpg"/>
          <p:cNvPicPr>
            <a:picLocks noChangeAspect="1" noChangeArrowheads="1"/>
          </p:cNvPicPr>
          <p:nvPr/>
        </p:nvPicPr>
        <p:blipFill>
          <a:blip r:embed="rId2" cstate="print"/>
          <a:srcRect l="1021" t="1905"/>
          <a:stretch>
            <a:fillRect/>
          </a:stretch>
        </p:blipFill>
        <p:spPr bwMode="auto">
          <a:xfrm>
            <a:off x="1861457" y="5050971"/>
            <a:ext cx="5477590" cy="112122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a:xfrm>
            <a:off x="457200" y="1600200"/>
            <a:ext cx="8229600" cy="4800600"/>
          </a:xfrm>
        </p:spPr>
        <p:txBody>
          <a:bodyPr/>
          <a:lstStyle/>
          <a:p>
            <a:r>
              <a:rPr lang="en-US" dirty="0"/>
              <a:t>What is fault tolerant system ?</a:t>
            </a:r>
          </a:p>
          <a:p>
            <a:pPr lvl="1"/>
            <a:r>
              <a:rPr lang="en-US" dirty="0"/>
              <a:t>Fault-tolerance is the property </a:t>
            </a:r>
            <a:r>
              <a:rPr lang="en-US" b="1" dirty="0">
                <a:solidFill>
                  <a:srgbClr val="FF0000"/>
                </a:solidFill>
              </a:rPr>
              <a:t>that enables a system to continue </a:t>
            </a:r>
            <a:r>
              <a:rPr lang="en-US" dirty="0"/>
              <a:t>operating properly in the event of the failure of some of its components.</a:t>
            </a:r>
          </a:p>
          <a:p>
            <a:pPr lvl="1"/>
            <a:r>
              <a:rPr lang="en-US" dirty="0"/>
              <a:t>If its operating quality decreases at all, the decrease is proportional to the severity of the failure, as compared to a naively-designed system in which even a small failure can cause total breakdown.</a:t>
            </a:r>
            <a:br>
              <a:rPr lang="en-US" dirty="0"/>
            </a:br>
            <a:endParaRPr lang="en-US" dirty="0"/>
          </a:p>
          <a:p>
            <a:r>
              <a:rPr lang="en-US" dirty="0"/>
              <a:t>Four basic characteristics :</a:t>
            </a:r>
          </a:p>
          <a:p>
            <a:pPr lvl="1"/>
            <a:r>
              <a:rPr lang="en-US" dirty="0">
                <a:solidFill>
                  <a:srgbClr val="FF0000"/>
                </a:solidFill>
              </a:rPr>
              <a:t>No single point </a:t>
            </a:r>
            <a:r>
              <a:rPr lang="en-US" dirty="0"/>
              <a:t>of failure</a:t>
            </a:r>
          </a:p>
          <a:p>
            <a:pPr lvl="1"/>
            <a:r>
              <a:rPr lang="en-US" dirty="0"/>
              <a:t>Fault </a:t>
            </a:r>
            <a:r>
              <a:rPr lang="en-US" dirty="0">
                <a:solidFill>
                  <a:srgbClr val="FF0000"/>
                </a:solidFill>
              </a:rPr>
              <a:t>detection and isolation </a:t>
            </a:r>
            <a:r>
              <a:rPr lang="en-US" dirty="0"/>
              <a:t>to the failing component</a:t>
            </a:r>
          </a:p>
          <a:p>
            <a:pPr lvl="1"/>
            <a:r>
              <a:rPr lang="en-US" b="1" dirty="0">
                <a:solidFill>
                  <a:srgbClr val="FF0000"/>
                </a:solidFill>
              </a:rPr>
              <a:t>Fault containment to prevent propagation </a:t>
            </a:r>
            <a:r>
              <a:rPr lang="en-US" dirty="0"/>
              <a:t>of the failure</a:t>
            </a:r>
          </a:p>
          <a:p>
            <a:pPr lvl="1"/>
            <a:r>
              <a:rPr lang="en-US" dirty="0"/>
              <a:t>Availability of </a:t>
            </a:r>
            <a:r>
              <a:rPr lang="en-US" dirty="0">
                <a:solidFill>
                  <a:srgbClr val="FF0000"/>
                </a:solidFill>
              </a:rPr>
              <a:t>reversion</a:t>
            </a:r>
            <a:r>
              <a:rPr lang="en-US" dirty="0"/>
              <a:t> modes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http://gautamlulla.files.wordpress.com/2010/07/spf.jpg"/>
          <p:cNvPicPr>
            <a:picLocks noChangeAspect="1" noChangeArrowheads="1"/>
          </p:cNvPicPr>
          <p:nvPr/>
        </p:nvPicPr>
        <p:blipFill>
          <a:blip r:embed="rId2" cstate="print"/>
          <a:srcRect/>
          <a:stretch>
            <a:fillRect/>
          </a:stretch>
        </p:blipFill>
        <p:spPr bwMode="auto">
          <a:xfrm>
            <a:off x="6248400" y="2502009"/>
            <a:ext cx="2895600" cy="4355991"/>
          </a:xfrm>
          <a:prstGeom prst="rect">
            <a:avLst/>
          </a:prstGeom>
          <a:noFill/>
        </p:spPr>
      </p:pic>
      <p:pic>
        <p:nvPicPr>
          <p:cNvPr id="4100" name="Picture 4"/>
          <p:cNvPicPr>
            <a:picLocks noChangeAspect="1" noChangeArrowheads="1"/>
          </p:cNvPicPr>
          <p:nvPr/>
        </p:nvPicPr>
        <p:blipFill>
          <a:blip r:embed="rId3"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normAutofit/>
          </a:bodyPr>
          <a:lstStyle/>
          <a:p>
            <a:r>
              <a:rPr lang="en-US" dirty="0"/>
              <a:t>Fault Tolerance</a:t>
            </a:r>
          </a:p>
        </p:txBody>
      </p:sp>
      <p:sp>
        <p:nvSpPr>
          <p:cNvPr id="3" name="Content Placeholder 2"/>
          <p:cNvSpPr>
            <a:spLocks noGrp="1"/>
          </p:cNvSpPr>
          <p:nvPr>
            <p:ph idx="1"/>
          </p:nvPr>
        </p:nvSpPr>
        <p:spPr>
          <a:xfrm>
            <a:off x="457200" y="1600200"/>
            <a:ext cx="6400800" cy="4525963"/>
          </a:xfrm>
        </p:spPr>
        <p:txBody>
          <a:bodyPr/>
          <a:lstStyle/>
          <a:p>
            <a:r>
              <a:rPr lang="en-US" dirty="0"/>
              <a:t>Single Point Of Failure (SPOF)</a:t>
            </a:r>
          </a:p>
          <a:p>
            <a:pPr lvl="1"/>
            <a:r>
              <a:rPr lang="en-US" dirty="0"/>
              <a:t>A part of a system which, if it fails, will stop the entire system from working.</a:t>
            </a:r>
          </a:p>
          <a:p>
            <a:pPr lvl="1"/>
            <a:r>
              <a:rPr lang="en-US" dirty="0"/>
              <a:t>The </a:t>
            </a:r>
            <a:r>
              <a:rPr lang="en-US" b="1" dirty="0">
                <a:solidFill>
                  <a:srgbClr val="FF0000"/>
                </a:solidFill>
              </a:rPr>
              <a:t>assessment of a potentially single </a:t>
            </a:r>
            <a:r>
              <a:rPr lang="en-US" dirty="0"/>
              <a:t>location of failure identifies the critical components of a complex system that would provoke a total systems failure in case of malfunction.</a:t>
            </a:r>
            <a:br>
              <a:rPr lang="en-US" dirty="0"/>
            </a:br>
            <a:endParaRPr lang="en-US" dirty="0"/>
          </a:p>
          <a:p>
            <a:r>
              <a:rPr lang="en-US" dirty="0"/>
              <a:t>Preventing single point of failure</a:t>
            </a:r>
          </a:p>
          <a:p>
            <a:pPr lvl="1"/>
            <a:r>
              <a:rPr lang="en-US" dirty="0"/>
              <a:t>If a system experiences a failure, it must continue to operate </a:t>
            </a:r>
            <a:r>
              <a:rPr lang="en-US" b="1" dirty="0">
                <a:solidFill>
                  <a:srgbClr val="FF0000"/>
                </a:solidFill>
              </a:rPr>
              <a:t>without interruption during the repair process.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p:txBody>
          <a:bodyPr/>
          <a:lstStyle/>
          <a:p>
            <a:r>
              <a:rPr lang="en-US" dirty="0"/>
              <a:t>Fault Detection and Isolation (FDI)</a:t>
            </a:r>
          </a:p>
          <a:p>
            <a:pPr lvl="1"/>
            <a:r>
              <a:rPr lang="en-US" dirty="0"/>
              <a:t>A subfield of control engineering which concerns itself with monitoring a system, identifying when a fault has occurred and pinpoint the type of fault and its location.</a:t>
            </a:r>
            <a:br>
              <a:rPr lang="en-US" dirty="0"/>
            </a:br>
            <a:endParaRPr lang="en-US" dirty="0"/>
          </a:p>
          <a:p>
            <a:r>
              <a:rPr lang="en-US" dirty="0"/>
              <a:t>Isolate failing component</a:t>
            </a:r>
          </a:p>
          <a:p>
            <a:pPr lvl="1"/>
            <a:r>
              <a:rPr lang="en-US" dirty="0"/>
              <a:t>When a failure occurs, the system</a:t>
            </a:r>
            <a:br>
              <a:rPr lang="en-US" dirty="0"/>
            </a:br>
            <a:r>
              <a:rPr lang="en-US" dirty="0"/>
              <a:t>must be able to isolate the failure</a:t>
            </a:r>
            <a:br>
              <a:rPr lang="en-US" dirty="0"/>
            </a:br>
            <a:r>
              <a:rPr lang="en-US" dirty="0"/>
              <a:t>to the offending component. </a:t>
            </a:r>
          </a:p>
        </p:txBody>
      </p:sp>
      <p:pic>
        <p:nvPicPr>
          <p:cNvPr id="93186" name="Picture 2" descr="http://www.adelicatebalance.com.au/gallery/images/people/doctor.jpg"/>
          <p:cNvPicPr>
            <a:picLocks noChangeAspect="1" noChangeArrowheads="1"/>
          </p:cNvPicPr>
          <p:nvPr/>
        </p:nvPicPr>
        <p:blipFill>
          <a:blip r:embed="rId3" cstate="print"/>
          <a:srcRect/>
          <a:stretch>
            <a:fillRect/>
          </a:stretch>
        </p:blipFill>
        <p:spPr bwMode="auto">
          <a:xfrm>
            <a:off x="5143500" y="3800474"/>
            <a:ext cx="3771900" cy="28289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p:txBody>
          <a:bodyPr/>
          <a:lstStyle/>
          <a:p>
            <a:r>
              <a:rPr lang="en-US" dirty="0"/>
              <a:t>Fault Containment</a:t>
            </a:r>
          </a:p>
          <a:p>
            <a:pPr lvl="1"/>
            <a:r>
              <a:rPr lang="en-US" dirty="0"/>
              <a:t>Some failure mechanisms can cause a system to fail by propagating the failure to the rest of the system.</a:t>
            </a:r>
          </a:p>
          <a:p>
            <a:pPr lvl="1"/>
            <a:r>
              <a:rPr lang="en-US" dirty="0"/>
              <a:t>Mechanisms that isolate a rogue transmitter or failing component to protect the system are required.</a:t>
            </a:r>
            <a:br>
              <a:rPr lang="en-US" dirty="0"/>
            </a:br>
            <a:endParaRPr lang="en-US" dirty="0"/>
          </a:p>
          <a:p>
            <a:r>
              <a:rPr lang="en-US" dirty="0"/>
              <a:t>Available of reversion modes</a:t>
            </a:r>
          </a:p>
          <a:p>
            <a:pPr lvl="1"/>
            <a:r>
              <a:rPr lang="en-US" dirty="0"/>
              <a:t>System should be able to maintain </a:t>
            </a:r>
            <a:r>
              <a:rPr lang="en-US" b="1" dirty="0">
                <a:solidFill>
                  <a:srgbClr val="FF0000"/>
                </a:solidFill>
              </a:rPr>
              <a:t>some check points </a:t>
            </a:r>
            <a:r>
              <a:rPr lang="en-US" dirty="0"/>
              <a:t>which can be used in managing the state changes.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Resilience</a:t>
            </a:r>
          </a:p>
        </p:txBody>
      </p:sp>
      <p:sp>
        <p:nvSpPr>
          <p:cNvPr id="3" name="Content Placeholder 2"/>
          <p:cNvSpPr>
            <a:spLocks noGrp="1"/>
          </p:cNvSpPr>
          <p:nvPr>
            <p:ph idx="1"/>
          </p:nvPr>
        </p:nvSpPr>
        <p:spPr/>
        <p:txBody>
          <a:bodyPr/>
          <a:lstStyle/>
          <a:p>
            <a:r>
              <a:rPr lang="en-US" dirty="0"/>
              <a:t>What is resilience ?</a:t>
            </a:r>
          </a:p>
          <a:p>
            <a:pPr lvl="1"/>
            <a:r>
              <a:rPr lang="en-US" dirty="0"/>
              <a:t>Resilience is the ability to provide and maintain an </a:t>
            </a:r>
            <a:r>
              <a:rPr lang="en-US" b="1" dirty="0">
                <a:solidFill>
                  <a:srgbClr val="FF0000"/>
                </a:solidFill>
              </a:rPr>
              <a:t>acceptable level of service </a:t>
            </a:r>
            <a:r>
              <a:rPr lang="en-US" dirty="0"/>
              <a:t>in the face of faults and challenges to normal operation.</a:t>
            </a:r>
          </a:p>
          <a:p>
            <a:pPr lvl="1"/>
            <a:r>
              <a:rPr lang="en-US" dirty="0"/>
              <a:t>In other words, if a risk event knocks a system offline, a highly resilient system will return </a:t>
            </a:r>
            <a:r>
              <a:rPr lang="en-US" b="1" dirty="0">
                <a:solidFill>
                  <a:srgbClr val="FF0000"/>
                </a:solidFill>
              </a:rPr>
              <a:t>back to work and function </a:t>
            </a:r>
            <a:r>
              <a:rPr lang="en-US" dirty="0"/>
              <a:t>as planned as soon as possible. </a:t>
            </a:r>
            <a:br>
              <a:rPr lang="en-US" dirty="0"/>
            </a:br>
            <a:endParaRPr lang="en-US" dirty="0"/>
          </a:p>
          <a:p>
            <a:r>
              <a:rPr lang="en-US" dirty="0"/>
              <a:t>Some risk events</a:t>
            </a:r>
          </a:p>
          <a:p>
            <a:pPr lvl="1"/>
            <a:r>
              <a:rPr lang="en-US" dirty="0"/>
              <a:t>If </a:t>
            </a:r>
            <a:r>
              <a:rPr lang="en-US" b="1" dirty="0">
                <a:solidFill>
                  <a:srgbClr val="FF0000"/>
                </a:solidFill>
              </a:rPr>
              <a:t>power is lost at a plant for two days</a:t>
            </a:r>
            <a:r>
              <a:rPr lang="en-US" dirty="0"/>
              <a:t>, can our system recover ?</a:t>
            </a:r>
          </a:p>
          <a:p>
            <a:pPr lvl="1"/>
            <a:r>
              <a:rPr lang="en-US" dirty="0"/>
              <a:t>If a </a:t>
            </a:r>
            <a:r>
              <a:rPr lang="en-US" b="1" dirty="0">
                <a:solidFill>
                  <a:srgbClr val="FF0000"/>
                </a:solidFill>
              </a:rPr>
              <a:t>key service is lost </a:t>
            </a:r>
            <a:r>
              <a:rPr lang="en-US" dirty="0"/>
              <a:t>because a database corruption, can the business recover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Resilience</a:t>
            </a:r>
          </a:p>
        </p:txBody>
      </p:sp>
      <p:sp>
        <p:nvSpPr>
          <p:cNvPr id="3" name="Content Placeholder 2"/>
          <p:cNvSpPr>
            <a:spLocks noGrp="1"/>
          </p:cNvSpPr>
          <p:nvPr>
            <p:ph idx="1"/>
          </p:nvPr>
        </p:nvSpPr>
        <p:spPr>
          <a:xfrm>
            <a:off x="457200" y="1524000"/>
            <a:ext cx="8305800" cy="5029200"/>
          </a:xfrm>
        </p:spPr>
        <p:txBody>
          <a:bodyPr>
            <a:normAutofit/>
          </a:bodyPr>
          <a:lstStyle/>
          <a:p>
            <a:r>
              <a:rPr lang="en-US" dirty="0"/>
              <a:t>Disaster Recovery</a:t>
            </a:r>
          </a:p>
          <a:p>
            <a:pPr lvl="1"/>
            <a:r>
              <a:rPr lang="en-US" dirty="0"/>
              <a:t>Disaster recovery is the </a:t>
            </a:r>
            <a:r>
              <a:rPr lang="en-US" b="1" dirty="0">
                <a:solidFill>
                  <a:srgbClr val="FF0000"/>
                </a:solidFill>
              </a:rPr>
              <a:t>process, policies and procedures </a:t>
            </a:r>
            <a:r>
              <a:rPr lang="en-US" dirty="0"/>
              <a:t>related </a:t>
            </a:r>
            <a:r>
              <a:rPr lang="en-US" b="1" dirty="0">
                <a:solidFill>
                  <a:srgbClr val="FF0000"/>
                </a:solidFill>
              </a:rPr>
              <a:t>to preparing for recovery </a:t>
            </a:r>
            <a:r>
              <a:rPr lang="en-US" dirty="0"/>
              <a:t>or continuation of technology infrastructure critical to an organization after a natural or human-induced disaster.</a:t>
            </a:r>
            <a:br>
              <a:rPr lang="en-US" dirty="0"/>
            </a:br>
            <a:endParaRPr lang="en-US" dirty="0"/>
          </a:p>
          <a:p>
            <a:r>
              <a:rPr lang="en-US" dirty="0"/>
              <a:t>Some common strategies :</a:t>
            </a:r>
          </a:p>
          <a:p>
            <a:pPr lvl="1"/>
            <a:r>
              <a:rPr lang="en-US" dirty="0"/>
              <a:t>Backup</a:t>
            </a:r>
          </a:p>
          <a:p>
            <a:pPr lvl="2"/>
            <a:r>
              <a:rPr lang="en-US" dirty="0"/>
              <a:t>Make data off-site at regular interval</a:t>
            </a:r>
          </a:p>
          <a:p>
            <a:pPr lvl="2"/>
            <a:r>
              <a:rPr lang="en-US" dirty="0"/>
              <a:t>Replicate data to an off-site location</a:t>
            </a:r>
          </a:p>
          <a:p>
            <a:pPr lvl="2"/>
            <a:r>
              <a:rPr lang="en-US" dirty="0"/>
              <a:t>Replicate whole system</a:t>
            </a:r>
          </a:p>
          <a:p>
            <a:pPr lvl="1"/>
            <a:r>
              <a:rPr lang="en-US" dirty="0"/>
              <a:t>Preparing</a:t>
            </a:r>
          </a:p>
          <a:p>
            <a:pPr lvl="2"/>
            <a:r>
              <a:rPr lang="en-US" dirty="0"/>
              <a:t>Local mirror systems</a:t>
            </a:r>
          </a:p>
          <a:p>
            <a:pPr lvl="2"/>
            <a:r>
              <a:rPr lang="en-US" dirty="0"/>
              <a:t>Uninterruptible Power Supply (UPS)</a:t>
            </a:r>
          </a:p>
        </p:txBody>
      </p:sp>
      <p:pic>
        <p:nvPicPr>
          <p:cNvPr id="94212" name="Picture 4" descr="http://www.newsbiscuit.com/wp-content/uploads/2009/12/374-bandage-man.jpg"/>
          <p:cNvPicPr>
            <a:picLocks noChangeAspect="1" noChangeArrowheads="1"/>
          </p:cNvPicPr>
          <p:nvPr/>
        </p:nvPicPr>
        <p:blipFill>
          <a:blip r:embed="rId3" cstate="print"/>
          <a:srcRect/>
          <a:stretch>
            <a:fillRect/>
          </a:stretch>
        </p:blipFill>
        <p:spPr bwMode="auto">
          <a:xfrm>
            <a:off x="5343525" y="4095749"/>
            <a:ext cx="3571875" cy="2533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3" name="Content Placeholder 2"/>
          <p:cNvSpPr>
            <a:spLocks noGrp="1"/>
          </p:cNvSpPr>
          <p:nvPr>
            <p:ph idx="1"/>
          </p:nvPr>
        </p:nvSpPr>
        <p:spPr/>
        <p:txBody>
          <a:bodyPr/>
          <a:lstStyle/>
          <a:p>
            <a:r>
              <a:rPr lang="en-US" dirty="0"/>
              <a:t>Security issue in Cloud Computing :</a:t>
            </a:r>
          </a:p>
          <a:p>
            <a:pPr lvl="1"/>
            <a:r>
              <a:rPr lang="en-US" dirty="0"/>
              <a:t>Cloud security is an evolving sub-domain of computer security, </a:t>
            </a:r>
            <a:r>
              <a:rPr lang="en-US" b="1" dirty="0">
                <a:solidFill>
                  <a:srgbClr val="FF0000"/>
                </a:solidFill>
              </a:rPr>
              <a:t>network security</a:t>
            </a:r>
            <a:r>
              <a:rPr lang="en-US" dirty="0"/>
              <a:t>, and, </a:t>
            </a:r>
            <a:r>
              <a:rPr lang="en-US" b="1" dirty="0">
                <a:solidFill>
                  <a:srgbClr val="FF0000"/>
                </a:solidFill>
              </a:rPr>
              <a:t>more broadly, information security.</a:t>
            </a:r>
          </a:p>
          <a:p>
            <a:pPr lvl="1"/>
            <a:r>
              <a:rPr lang="en-US" dirty="0"/>
              <a:t>It refers to a broad set of </a:t>
            </a:r>
            <a:r>
              <a:rPr lang="en-US" b="1" dirty="0">
                <a:solidFill>
                  <a:srgbClr val="FF0000"/>
                </a:solidFill>
              </a:rPr>
              <a:t>policies, technologies, and controls </a:t>
            </a:r>
            <a:r>
              <a:rPr lang="en-US" dirty="0"/>
              <a:t>deployed to protect data, applications, and the associated infrastructure of cloud computing.</a:t>
            </a:r>
          </a:p>
        </p:txBody>
      </p:sp>
      <p:pic>
        <p:nvPicPr>
          <p:cNvPr id="5" name="Picture 4" descr="cloud_security_password_610.jpg"/>
          <p:cNvPicPr>
            <a:picLocks noChangeAspect="1"/>
          </p:cNvPicPr>
          <p:nvPr/>
        </p:nvPicPr>
        <p:blipFill>
          <a:blip r:embed="rId3" cstate="print"/>
          <a:srcRect t="14446"/>
          <a:stretch>
            <a:fillRect/>
          </a:stretch>
        </p:blipFill>
        <p:spPr>
          <a:xfrm>
            <a:off x="2353390" y="4020312"/>
            <a:ext cx="4437221" cy="2532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3" name="Content Placeholder 2"/>
          <p:cNvSpPr>
            <a:spLocks noGrp="1"/>
          </p:cNvSpPr>
          <p:nvPr>
            <p:ph idx="1"/>
          </p:nvPr>
        </p:nvSpPr>
        <p:spPr>
          <a:xfrm>
            <a:off x="457200" y="1524000"/>
            <a:ext cx="7239000" cy="4876800"/>
          </a:xfrm>
        </p:spPr>
        <p:txBody>
          <a:bodyPr>
            <a:noAutofit/>
          </a:bodyPr>
          <a:lstStyle/>
          <a:p>
            <a:r>
              <a:rPr lang="en-US" dirty="0"/>
              <a:t>Important security and privacy issues :</a:t>
            </a:r>
          </a:p>
          <a:p>
            <a:pPr lvl="1"/>
            <a:r>
              <a:rPr lang="en-US" dirty="0"/>
              <a:t>Data Protection</a:t>
            </a:r>
          </a:p>
          <a:p>
            <a:pPr lvl="2"/>
            <a:r>
              <a:rPr lang="en-US" dirty="0"/>
              <a:t>To be considered protected, data from one customer must be properly segregated from that of another.</a:t>
            </a:r>
          </a:p>
          <a:p>
            <a:pPr lvl="1"/>
            <a:r>
              <a:rPr lang="en-US" dirty="0"/>
              <a:t>Identity Management</a:t>
            </a:r>
          </a:p>
          <a:p>
            <a:pPr lvl="2"/>
            <a:r>
              <a:rPr lang="en-US" dirty="0"/>
              <a:t>Every enterprise will have </a:t>
            </a:r>
            <a:r>
              <a:rPr lang="en-US" b="1" dirty="0">
                <a:solidFill>
                  <a:srgbClr val="FF0000"/>
                </a:solidFill>
              </a:rPr>
              <a:t>its own identity managemen</a:t>
            </a:r>
            <a:r>
              <a:rPr lang="en-US" dirty="0"/>
              <a:t>t system to control access to information and computing resources.</a:t>
            </a:r>
          </a:p>
          <a:p>
            <a:pPr lvl="1"/>
            <a:r>
              <a:rPr lang="en-US" dirty="0"/>
              <a:t>Application Security</a:t>
            </a:r>
          </a:p>
          <a:p>
            <a:pPr lvl="2"/>
            <a:r>
              <a:rPr lang="en-US" dirty="0"/>
              <a:t>Cloud providers should </a:t>
            </a:r>
            <a:r>
              <a:rPr lang="en-US" b="1" dirty="0">
                <a:solidFill>
                  <a:srgbClr val="FF0000"/>
                </a:solidFill>
              </a:rPr>
              <a:t>ensure that applications</a:t>
            </a:r>
            <a:r>
              <a:rPr lang="en-US" dirty="0"/>
              <a:t> available as a service via the cloud are secure.</a:t>
            </a:r>
          </a:p>
          <a:p>
            <a:pPr lvl="1"/>
            <a:r>
              <a:rPr lang="en-US" dirty="0"/>
              <a:t>Privacy</a:t>
            </a:r>
          </a:p>
          <a:p>
            <a:pPr lvl="2"/>
            <a:r>
              <a:rPr lang="en-US" dirty="0"/>
              <a:t>Providers ensure that </a:t>
            </a:r>
            <a:r>
              <a:rPr lang="en-US" b="1" dirty="0">
                <a:solidFill>
                  <a:srgbClr val="FF0000"/>
                </a:solidFill>
              </a:rPr>
              <a:t>all critical data are masked </a:t>
            </a:r>
            <a:r>
              <a:rPr lang="en-US" dirty="0"/>
              <a:t>and that only </a:t>
            </a:r>
            <a:r>
              <a:rPr lang="en-US" b="1" dirty="0">
                <a:solidFill>
                  <a:srgbClr val="FF0000"/>
                </a:solidFill>
              </a:rPr>
              <a:t>authorized users </a:t>
            </a:r>
            <a:r>
              <a:rPr lang="en-US" dirty="0"/>
              <a:t>have access to data in its entirety.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Manageability &amp; Interoperability</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Users\Andy\AppData\Local\Microsoft\Windows\Temporary Internet Files\Content.IE5\VM829XVI\MPj03414180000[1].jpg"/>
          <p:cNvPicPr>
            <a:picLocks noChangeAspect="1" noChangeArrowheads="1"/>
          </p:cNvPicPr>
          <p:nvPr/>
        </p:nvPicPr>
        <p:blipFill>
          <a:blip r:embed="rId3" cstate="print"/>
          <a:srcRect t="3239"/>
          <a:stretch>
            <a:fillRect/>
          </a:stretch>
        </p:blipFill>
        <p:spPr bwMode="auto">
          <a:xfrm>
            <a:off x="762000" y="1467741"/>
            <a:ext cx="3355848" cy="45520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2914827" y="5715000"/>
            <a:ext cx="6154442"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 Want Full Control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Manageability &amp; Interoperability</a:t>
            </a:r>
          </a:p>
        </p:txBody>
      </p:sp>
      <p:sp>
        <p:nvSpPr>
          <p:cNvPr id="3" name="Content Placeholder 2"/>
          <p:cNvSpPr>
            <a:spLocks noGrp="1"/>
          </p:cNvSpPr>
          <p:nvPr>
            <p:ph idx="1"/>
          </p:nvPr>
        </p:nvSpPr>
        <p:spPr>
          <a:xfrm>
            <a:off x="457200" y="1600200"/>
            <a:ext cx="8229600" cy="5029200"/>
          </a:xfrm>
        </p:spPr>
        <p:txBody>
          <a:bodyPr>
            <a:noAutofit/>
          </a:bodyPr>
          <a:lstStyle/>
          <a:p>
            <a:r>
              <a:rPr lang="en-US" dirty="0"/>
              <a:t>What is manageability ?</a:t>
            </a:r>
          </a:p>
          <a:p>
            <a:pPr lvl="1"/>
            <a:r>
              <a:rPr lang="en-US" dirty="0"/>
              <a:t>Systems manageability is strongly influenced by </a:t>
            </a:r>
            <a:r>
              <a:rPr lang="en-US" b="1" dirty="0">
                <a:solidFill>
                  <a:srgbClr val="FF0000"/>
                </a:solidFill>
              </a:rPr>
              <a:t>network management</a:t>
            </a:r>
            <a:r>
              <a:rPr lang="en-US" dirty="0"/>
              <a:t> initiatives in telecommunications.</a:t>
            </a:r>
          </a:p>
          <a:p>
            <a:r>
              <a:rPr lang="en-US" dirty="0"/>
              <a:t>What is interoperability ?</a:t>
            </a:r>
          </a:p>
          <a:p>
            <a:pPr lvl="1"/>
            <a:r>
              <a:rPr lang="en-US" dirty="0"/>
              <a:t>Interoperability is a property of a product or system, whose interfaces are completely understood, to </a:t>
            </a:r>
            <a:r>
              <a:rPr lang="en-US" b="1" dirty="0">
                <a:solidFill>
                  <a:srgbClr val="FF0000"/>
                </a:solidFill>
              </a:rPr>
              <a:t>work with other products </a:t>
            </a:r>
            <a:r>
              <a:rPr lang="en-US" dirty="0"/>
              <a:t>or systems, present or future, without any restricted access or implementation. </a:t>
            </a:r>
          </a:p>
          <a:p>
            <a:r>
              <a:rPr lang="en-US" dirty="0"/>
              <a:t>But how to achieve these properties ?</a:t>
            </a:r>
          </a:p>
          <a:p>
            <a:pPr lvl="1"/>
            <a:r>
              <a:rPr lang="en-US" dirty="0"/>
              <a:t>System control automation</a:t>
            </a:r>
          </a:p>
          <a:p>
            <a:pPr lvl="1"/>
            <a:r>
              <a:rPr lang="en-US" dirty="0"/>
              <a:t>System state monitoring</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0"/>
            <a:ext cx="8229600" cy="3200400"/>
          </a:xfrm>
        </p:spPr>
        <p:txBody>
          <a:bodyPr/>
          <a:lstStyle/>
          <a:p>
            <a:r>
              <a:rPr lang="en-US" dirty="0"/>
              <a:t>Definition from </a:t>
            </a:r>
            <a:r>
              <a:rPr lang="en-US" b="1" i="1" dirty="0"/>
              <a:t>Wikipedia</a:t>
            </a:r>
          </a:p>
          <a:p>
            <a:pPr lvl="1"/>
            <a:r>
              <a:rPr lang="en-US" dirty="0"/>
              <a:t>Cloud computing is </a:t>
            </a:r>
            <a:r>
              <a:rPr lang="en-US" b="1" dirty="0">
                <a:solidFill>
                  <a:srgbClr val="FF0000"/>
                </a:solidFill>
              </a:rPr>
              <a:t>Internet-based computing</a:t>
            </a:r>
            <a:r>
              <a:rPr lang="en-US" dirty="0"/>
              <a:t>, whereby shared </a:t>
            </a:r>
            <a:r>
              <a:rPr lang="en-US" b="1" dirty="0">
                <a:solidFill>
                  <a:srgbClr val="FF0000"/>
                </a:solidFill>
              </a:rPr>
              <a:t>resources, software, and information </a:t>
            </a:r>
            <a:r>
              <a:rPr lang="en-US" dirty="0"/>
              <a:t>are provided to computers and other devices on demand, like the </a:t>
            </a:r>
            <a:r>
              <a:rPr lang="en-US" b="1" dirty="0">
                <a:solidFill>
                  <a:srgbClr val="FF0000"/>
                </a:solidFill>
              </a:rPr>
              <a:t>electricity grid.</a:t>
            </a:r>
          </a:p>
          <a:p>
            <a:pPr lvl="1"/>
            <a:r>
              <a:rPr lang="en-US" dirty="0"/>
              <a:t>Cloud computing is a style of </a:t>
            </a:r>
            <a:r>
              <a:rPr lang="en-US" b="1" dirty="0">
                <a:solidFill>
                  <a:srgbClr val="FF0000"/>
                </a:solidFill>
              </a:rPr>
              <a:t>computing in which dynamically </a:t>
            </a:r>
            <a:r>
              <a:rPr lang="en-US" dirty="0"/>
              <a:t>scalable and often virtualized resources are provided as a service </a:t>
            </a:r>
            <a:r>
              <a:rPr lang="en-US" b="1" dirty="0">
                <a:solidFill>
                  <a:srgbClr val="FF0000"/>
                </a:solidFill>
              </a:rPr>
              <a:t>over the Internet</a:t>
            </a:r>
            <a:r>
              <a:rPr lang="en-US" dirty="0"/>
              <a:t>.</a:t>
            </a:r>
          </a:p>
        </p:txBody>
      </p:sp>
      <p:pic>
        <p:nvPicPr>
          <p:cNvPr id="4098" name="Picture 2" descr="http://blogs.toonboom.com/professional/wp-content/uploads/2008/05/wikipedia-logo.png"/>
          <p:cNvPicPr>
            <a:picLocks noChangeAspect="1" noChangeArrowheads="1"/>
          </p:cNvPicPr>
          <p:nvPr/>
        </p:nvPicPr>
        <p:blipFill>
          <a:blip r:embed="rId2" cstate="print"/>
          <a:srcRect/>
          <a:stretch>
            <a:fillRect/>
          </a:stretch>
        </p:blipFill>
        <p:spPr bwMode="auto">
          <a:xfrm>
            <a:off x="6019800" y="3864260"/>
            <a:ext cx="2314575" cy="2841340"/>
          </a:xfrm>
          <a:prstGeom prst="rect">
            <a:avLst/>
          </a:prstGeom>
          <a:noFill/>
        </p:spPr>
      </p:pic>
      <p:pic>
        <p:nvPicPr>
          <p:cNvPr id="4100" name="Picture 4" descr="government datacentres"/>
          <p:cNvPicPr>
            <a:picLocks noChangeAspect="1" noChangeArrowheads="1"/>
          </p:cNvPicPr>
          <p:nvPr/>
        </p:nvPicPr>
        <p:blipFill>
          <a:blip r:embed="rId3" cstate="print"/>
          <a:srcRect/>
          <a:stretch>
            <a:fillRect/>
          </a:stretch>
        </p:blipFill>
        <p:spPr bwMode="auto">
          <a:xfrm>
            <a:off x="1143000" y="4071734"/>
            <a:ext cx="4684134" cy="2633866"/>
          </a:xfrm>
          <a:prstGeom prst="roundRect">
            <a:avLst>
              <a:gd name="adj" fmla="val 3412"/>
            </a:avLst>
          </a:prstGeom>
          <a:noFill/>
          <a:ln>
            <a:solidFill>
              <a:schemeClr val="accent1"/>
            </a:solidFill>
          </a:ln>
          <a:effectLst>
            <a:outerShdw blurRad="63500" sx="102000" sy="102000" algn="c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Control Automation</a:t>
            </a:r>
          </a:p>
        </p:txBody>
      </p:sp>
      <p:sp>
        <p:nvSpPr>
          <p:cNvPr id="3" name="Content Placeholder 2"/>
          <p:cNvSpPr>
            <a:spLocks noGrp="1"/>
          </p:cNvSpPr>
          <p:nvPr>
            <p:ph idx="1"/>
          </p:nvPr>
        </p:nvSpPr>
        <p:spPr>
          <a:xfrm>
            <a:off x="457200" y="1600200"/>
            <a:ext cx="8229600" cy="4525963"/>
          </a:xfrm>
        </p:spPr>
        <p:txBody>
          <a:bodyPr>
            <a:normAutofit/>
          </a:bodyPr>
          <a:lstStyle/>
          <a:p>
            <a:r>
              <a:rPr lang="en-US" dirty="0"/>
              <a:t>Four functional areas :</a:t>
            </a:r>
          </a:p>
          <a:p>
            <a:pPr lvl="1"/>
            <a:r>
              <a:rPr lang="en-US" dirty="0"/>
              <a:t>Self-Configuration</a:t>
            </a:r>
          </a:p>
          <a:p>
            <a:pPr lvl="2"/>
            <a:r>
              <a:rPr lang="en-US" dirty="0"/>
              <a:t>Automatic configuration of components.</a:t>
            </a:r>
          </a:p>
          <a:p>
            <a:pPr lvl="1"/>
            <a:r>
              <a:rPr lang="en-US" dirty="0"/>
              <a:t>Self-Healing</a:t>
            </a:r>
          </a:p>
          <a:p>
            <a:pPr lvl="2"/>
            <a:r>
              <a:rPr lang="en-US" dirty="0"/>
              <a:t>Automatic </a:t>
            </a:r>
            <a:r>
              <a:rPr lang="en-US" b="1" dirty="0">
                <a:solidFill>
                  <a:srgbClr val="FF0000"/>
                </a:solidFill>
              </a:rPr>
              <a:t>discovery, and correction </a:t>
            </a:r>
            <a:r>
              <a:rPr lang="en-US" dirty="0"/>
              <a:t>of faults.</a:t>
            </a:r>
          </a:p>
          <a:p>
            <a:pPr lvl="1"/>
            <a:r>
              <a:rPr lang="en-US" dirty="0"/>
              <a:t>Self-Optimization</a:t>
            </a:r>
          </a:p>
          <a:p>
            <a:pPr lvl="2"/>
            <a:r>
              <a:rPr lang="en-US" dirty="0"/>
              <a:t>Automatic monitoring and control of resources to ensure the optimal functioning with respect to the defined requirements.</a:t>
            </a:r>
          </a:p>
          <a:p>
            <a:pPr lvl="1"/>
            <a:r>
              <a:rPr lang="en-US" dirty="0"/>
              <a:t>Self-Protection</a:t>
            </a:r>
          </a:p>
          <a:p>
            <a:pPr lvl="2"/>
            <a:r>
              <a:rPr lang="en-US" dirty="0"/>
              <a:t>Proactive identification and protection from arbitrary attacks.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System Monitoring</a:t>
            </a:r>
          </a:p>
        </p:txBody>
      </p:sp>
      <p:sp>
        <p:nvSpPr>
          <p:cNvPr id="3" name="Content Placeholder 2"/>
          <p:cNvSpPr>
            <a:spLocks noGrp="1"/>
          </p:cNvSpPr>
          <p:nvPr>
            <p:ph idx="1"/>
          </p:nvPr>
        </p:nvSpPr>
        <p:spPr>
          <a:xfrm>
            <a:off x="457200" y="1600200"/>
            <a:ext cx="8229600" cy="5029200"/>
          </a:xfrm>
        </p:spPr>
        <p:txBody>
          <a:bodyPr>
            <a:normAutofit/>
          </a:bodyPr>
          <a:lstStyle/>
          <a:p>
            <a:r>
              <a:rPr lang="en-US" dirty="0"/>
              <a:t>What is system monitor ?</a:t>
            </a:r>
          </a:p>
          <a:p>
            <a:pPr lvl="1"/>
            <a:r>
              <a:rPr lang="en-US" dirty="0"/>
              <a:t>A System Monitor in systems engineering is a process within a distributed system for collecting and storing state data.</a:t>
            </a:r>
            <a:br>
              <a:rPr lang="en-US" dirty="0"/>
            </a:br>
            <a:endParaRPr lang="en-US" dirty="0"/>
          </a:p>
          <a:p>
            <a:r>
              <a:rPr lang="en-US" dirty="0"/>
              <a:t>What should be monitored in the Cloud ?</a:t>
            </a:r>
          </a:p>
          <a:p>
            <a:pPr lvl="1"/>
            <a:r>
              <a:rPr lang="en-US" dirty="0"/>
              <a:t>Physical and virtual hardware state</a:t>
            </a:r>
          </a:p>
          <a:p>
            <a:pPr lvl="1"/>
            <a:r>
              <a:rPr lang="en-US" dirty="0"/>
              <a:t>Resource performance metrics</a:t>
            </a:r>
          </a:p>
          <a:p>
            <a:pPr lvl="1"/>
            <a:r>
              <a:rPr lang="en-US" dirty="0"/>
              <a:t>Network access patterns</a:t>
            </a:r>
          </a:p>
          <a:p>
            <a:pPr lvl="1"/>
            <a:r>
              <a:rPr lang="en-US" dirty="0"/>
              <a:t>System logs</a:t>
            </a:r>
          </a:p>
          <a:p>
            <a:pPr lvl="1"/>
            <a:r>
              <a:rPr lang="en-US" dirty="0"/>
              <a:t>… etc</a:t>
            </a:r>
            <a:br>
              <a:rPr lang="en-US" dirty="0"/>
            </a:br>
            <a:endParaRPr lang="en-US" dirty="0"/>
          </a:p>
          <a:p>
            <a:r>
              <a:rPr lang="en-US" dirty="0"/>
              <a:t>Anything more ?</a:t>
            </a:r>
          </a:p>
          <a:p>
            <a:pPr lvl="1"/>
            <a:r>
              <a:rPr lang="en-US" dirty="0"/>
              <a:t>Billing system</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98306" name="Picture 2" descr="http://farm1.static.flickr.com/1/3035796_37df2c6d12.jpg"/>
          <p:cNvPicPr>
            <a:picLocks noChangeAspect="1" noChangeArrowheads="1"/>
          </p:cNvPicPr>
          <p:nvPr/>
        </p:nvPicPr>
        <p:blipFill>
          <a:blip r:embed="rId3" cstate="print"/>
          <a:srcRect/>
          <a:stretch>
            <a:fillRect/>
          </a:stretch>
        </p:blipFill>
        <p:spPr bwMode="auto">
          <a:xfrm>
            <a:off x="5257800" y="3962400"/>
            <a:ext cx="36576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Billing System</a:t>
            </a:r>
          </a:p>
        </p:txBody>
      </p:sp>
      <p:sp>
        <p:nvSpPr>
          <p:cNvPr id="3" name="Content Placeholder 2"/>
          <p:cNvSpPr>
            <a:spLocks noGrp="1"/>
          </p:cNvSpPr>
          <p:nvPr>
            <p:ph idx="1"/>
          </p:nvPr>
        </p:nvSpPr>
        <p:spPr>
          <a:xfrm>
            <a:off x="457200" y="1600200"/>
            <a:ext cx="8229600" cy="4800600"/>
          </a:xfrm>
        </p:spPr>
        <p:txBody>
          <a:bodyPr>
            <a:noAutofit/>
          </a:bodyPr>
          <a:lstStyle/>
          <a:p>
            <a:r>
              <a:rPr lang="en-US" dirty="0"/>
              <a:t>Billing System in Cloud</a:t>
            </a:r>
          </a:p>
          <a:p>
            <a:pPr lvl="1"/>
            <a:r>
              <a:rPr lang="en-US" dirty="0"/>
              <a:t>Users pay as </a:t>
            </a:r>
            <a:r>
              <a:rPr lang="en-US" b="1" dirty="0">
                <a:solidFill>
                  <a:srgbClr val="FF0000"/>
                </a:solidFill>
              </a:rPr>
              <a:t>many as they used</a:t>
            </a:r>
            <a:r>
              <a:rPr lang="en-US" dirty="0"/>
              <a:t>.</a:t>
            </a:r>
          </a:p>
          <a:p>
            <a:pPr lvl="1"/>
            <a:r>
              <a:rPr lang="en-US" dirty="0"/>
              <a:t>Cloud provider must first determine the </a:t>
            </a:r>
            <a:r>
              <a:rPr lang="en-US" b="1" dirty="0">
                <a:solidFill>
                  <a:srgbClr val="FF0000"/>
                </a:solidFill>
              </a:rPr>
              <a:t>list of service usage price</a:t>
            </a:r>
            <a:r>
              <a:rPr lang="en-US" dirty="0"/>
              <a:t>.</a:t>
            </a:r>
          </a:p>
          <a:p>
            <a:pPr lvl="1"/>
            <a:r>
              <a:rPr lang="en-US" dirty="0"/>
              <a:t>Cloud provider </a:t>
            </a:r>
            <a:r>
              <a:rPr lang="en-US" b="1" dirty="0">
                <a:solidFill>
                  <a:srgbClr val="FF0000"/>
                </a:solidFill>
              </a:rPr>
              <a:t>have to record the resource or service usage </a:t>
            </a:r>
            <a:r>
              <a:rPr lang="en-US" dirty="0"/>
              <a:t>of each user, and then charge users by these records.</a:t>
            </a:r>
          </a:p>
          <a:p>
            <a:r>
              <a:rPr lang="en-US" dirty="0"/>
              <a:t>How can cloud provider know users’ usage ?</a:t>
            </a:r>
          </a:p>
          <a:p>
            <a:pPr lvl="1"/>
            <a:r>
              <a:rPr lang="en-US" dirty="0"/>
              <a:t>Get those information by means of </a:t>
            </a:r>
            <a:r>
              <a:rPr lang="en-US" b="1" dirty="0">
                <a:solidFill>
                  <a:srgbClr val="FF0000"/>
                </a:solidFill>
              </a:rPr>
              <a:t>monitoring system.</a:t>
            </a:r>
          </a:p>
          <a:p>
            <a:pPr lvl="1"/>
            <a:r>
              <a:rPr lang="en-US" b="1" dirty="0">
                <a:solidFill>
                  <a:srgbClr val="FF0000"/>
                </a:solidFill>
              </a:rPr>
              <a:t>Automatically calculate the total</a:t>
            </a:r>
            <a:br>
              <a:rPr lang="en-US" b="1" dirty="0">
                <a:solidFill>
                  <a:srgbClr val="FF0000"/>
                </a:solidFill>
              </a:rPr>
            </a:br>
            <a:r>
              <a:rPr lang="en-US" b="1" dirty="0">
                <a:solidFill>
                  <a:srgbClr val="FF0000"/>
                </a:solidFill>
              </a:rPr>
              <a:t>amount of money which user</a:t>
            </a:r>
            <a:br>
              <a:rPr lang="en-US" b="1" dirty="0">
                <a:solidFill>
                  <a:srgbClr val="FF0000"/>
                </a:solidFill>
              </a:rPr>
            </a:br>
            <a:r>
              <a:rPr lang="en-US" b="1" dirty="0">
                <a:solidFill>
                  <a:srgbClr val="FF0000"/>
                </a:solidFill>
              </a:rPr>
              <a:t>should pay.</a:t>
            </a:r>
            <a:r>
              <a:rPr lang="en-US" dirty="0"/>
              <a:t> And automatically</a:t>
            </a:r>
            <a:br>
              <a:rPr lang="en-US" dirty="0"/>
            </a:br>
            <a:r>
              <a:rPr lang="en-US" dirty="0"/>
              <a:t>request money from use’s banking</a:t>
            </a:r>
            <a:br>
              <a:rPr lang="en-US" dirty="0"/>
            </a:br>
            <a:r>
              <a:rPr lang="en-US" dirty="0"/>
              <a:t>account.</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1378" name="Picture 2" descr="http://www.pmtechweb.com/images/billing.png"/>
          <p:cNvPicPr>
            <a:picLocks noChangeAspect="1" noChangeArrowheads="1"/>
          </p:cNvPicPr>
          <p:nvPr/>
        </p:nvPicPr>
        <p:blipFill>
          <a:blip r:embed="rId3" cstate="print"/>
          <a:srcRect b="11765"/>
          <a:stretch>
            <a:fillRect/>
          </a:stretch>
        </p:blipFill>
        <p:spPr bwMode="auto">
          <a:xfrm>
            <a:off x="5638800" y="4724400"/>
            <a:ext cx="3352800" cy="1981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&amp; Optimization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http://capernaumfoundation.org/images/Upward_Arrow.jpg"/>
          <p:cNvPicPr>
            <a:picLocks noChangeAspect="1" noChangeArrowheads="1"/>
          </p:cNvPicPr>
          <p:nvPr/>
        </p:nvPicPr>
        <p:blipFill>
          <a:blip r:embed="rId3" cstate="print"/>
          <a:srcRect/>
          <a:stretch>
            <a:fillRect/>
          </a:stretch>
        </p:blipFill>
        <p:spPr bwMode="auto">
          <a:xfrm>
            <a:off x="762000" y="1695450"/>
            <a:ext cx="5054600" cy="37909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571438" y="4417874"/>
            <a:ext cx="5343962"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High Performance</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Improvement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&amp; Optimization</a:t>
            </a:r>
          </a:p>
        </p:txBody>
      </p:sp>
      <p:sp>
        <p:nvSpPr>
          <p:cNvPr id="3" name="Content Placeholder 2"/>
          <p:cNvSpPr>
            <a:spLocks noGrp="1"/>
          </p:cNvSpPr>
          <p:nvPr>
            <p:ph idx="1"/>
          </p:nvPr>
        </p:nvSpPr>
        <p:spPr/>
        <p:txBody>
          <a:bodyPr/>
          <a:lstStyle/>
          <a:p>
            <a:r>
              <a:rPr lang="en-US" dirty="0"/>
              <a:t>Performance guarantees ??</a:t>
            </a:r>
          </a:p>
          <a:p>
            <a:pPr lvl="1"/>
            <a:r>
              <a:rPr lang="en-US" dirty="0"/>
              <a:t>As the great </a:t>
            </a:r>
            <a:r>
              <a:rPr lang="en-US" b="1" dirty="0">
                <a:solidFill>
                  <a:srgbClr val="FF0000"/>
                </a:solidFill>
              </a:rPr>
              <a:t>computing power </a:t>
            </a:r>
            <a:r>
              <a:rPr lang="en-US" dirty="0"/>
              <a:t>in cloud, </a:t>
            </a:r>
            <a:r>
              <a:rPr lang="en-US" b="1" dirty="0">
                <a:solidFill>
                  <a:srgbClr val="FF0000"/>
                </a:solidFill>
              </a:rPr>
              <a:t>application performance </a:t>
            </a:r>
            <a:r>
              <a:rPr lang="en-US" dirty="0"/>
              <a:t>should be guaranteed.</a:t>
            </a:r>
          </a:p>
          <a:p>
            <a:pPr lvl="1"/>
            <a:r>
              <a:rPr lang="en-US" dirty="0"/>
              <a:t>Cloud providers make use of powerful infrastructure or other underlining resources to build up a highly performed and highly optimized environment, and then deliver the complete services to cloud users.</a:t>
            </a:r>
            <a:br>
              <a:rPr lang="en-US" dirty="0"/>
            </a:br>
            <a:endParaRPr lang="en-US" dirty="0"/>
          </a:p>
          <a:p>
            <a:r>
              <a:rPr lang="en-US" dirty="0"/>
              <a:t>But how to achieve this property ?</a:t>
            </a:r>
          </a:p>
          <a:p>
            <a:pPr lvl="1"/>
            <a:r>
              <a:rPr lang="en-US" dirty="0"/>
              <a:t>Parallel computing</a:t>
            </a:r>
          </a:p>
          <a:p>
            <a:pPr lvl="1"/>
            <a:r>
              <a:rPr lang="en-US" dirty="0"/>
              <a:t>Load balancing</a:t>
            </a:r>
          </a:p>
          <a:p>
            <a:pPr lvl="1"/>
            <a:r>
              <a:rPr lang="en-US" dirty="0"/>
              <a:t>Job scheduling</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a:t>
            </a:r>
          </a:p>
        </p:txBody>
      </p:sp>
      <p:sp>
        <p:nvSpPr>
          <p:cNvPr id="3" name="Content Placeholder 2"/>
          <p:cNvSpPr>
            <a:spLocks noGrp="1"/>
          </p:cNvSpPr>
          <p:nvPr>
            <p:ph idx="1"/>
          </p:nvPr>
        </p:nvSpPr>
        <p:spPr>
          <a:xfrm>
            <a:off x="457200" y="1600200"/>
            <a:ext cx="8229600" cy="4114800"/>
          </a:xfrm>
        </p:spPr>
        <p:txBody>
          <a:bodyPr>
            <a:noAutofit/>
          </a:bodyPr>
          <a:lstStyle/>
          <a:p>
            <a:r>
              <a:rPr lang="en-US" dirty="0"/>
              <a:t>Parallel Processing</a:t>
            </a:r>
          </a:p>
          <a:p>
            <a:pPr lvl="1"/>
            <a:r>
              <a:rPr lang="en-US" dirty="0"/>
              <a:t>Parallel processing is a form of computation in which many calculations are carried out simultaneously, operating on the principle that large problems can often be divided into smaller ones, which are then solved concurrently.</a:t>
            </a:r>
            <a:br>
              <a:rPr lang="en-US" dirty="0"/>
            </a:br>
            <a:endParaRPr lang="en-US" dirty="0"/>
          </a:p>
          <a:p>
            <a:r>
              <a:rPr lang="en-US" dirty="0"/>
              <a:t>Parallelism in different levels :</a:t>
            </a:r>
          </a:p>
          <a:p>
            <a:pPr lvl="1"/>
            <a:r>
              <a:rPr lang="en-US" dirty="0"/>
              <a:t>Bit level parallelism</a:t>
            </a:r>
          </a:p>
          <a:p>
            <a:pPr lvl="1"/>
            <a:r>
              <a:rPr lang="en-US" dirty="0"/>
              <a:t>Instruction level parallelism</a:t>
            </a:r>
          </a:p>
          <a:p>
            <a:pPr lvl="1"/>
            <a:r>
              <a:rPr lang="en-US" dirty="0"/>
              <a:t>Data level parallelism</a:t>
            </a:r>
          </a:p>
          <a:p>
            <a:pPr lvl="1"/>
            <a:r>
              <a:rPr lang="en-US" dirty="0"/>
              <a:t>Task level parallelism</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a:t>
            </a:r>
          </a:p>
        </p:txBody>
      </p:sp>
      <p:sp>
        <p:nvSpPr>
          <p:cNvPr id="3" name="Content Placeholder 2"/>
          <p:cNvSpPr>
            <a:spLocks noGrp="1"/>
          </p:cNvSpPr>
          <p:nvPr>
            <p:ph idx="1"/>
          </p:nvPr>
        </p:nvSpPr>
        <p:spPr/>
        <p:txBody>
          <a:bodyPr/>
          <a:lstStyle/>
          <a:p>
            <a:r>
              <a:rPr lang="en-US" dirty="0"/>
              <a:t>Hardware approaches</a:t>
            </a:r>
          </a:p>
          <a:p>
            <a:pPr lvl="1"/>
            <a:r>
              <a:rPr lang="en-US" dirty="0"/>
              <a:t>Multi-core computer</a:t>
            </a:r>
          </a:p>
          <a:p>
            <a:pPr lvl="1"/>
            <a:r>
              <a:rPr lang="en-US" dirty="0"/>
              <a:t>Symmetric multi-processor</a:t>
            </a:r>
          </a:p>
          <a:p>
            <a:pPr lvl="1"/>
            <a:r>
              <a:rPr lang="en-US" dirty="0"/>
              <a:t>General purpose graphic processing unit</a:t>
            </a:r>
          </a:p>
          <a:p>
            <a:pPr lvl="1"/>
            <a:r>
              <a:rPr lang="en-US" dirty="0"/>
              <a:t>Vector processor</a:t>
            </a:r>
          </a:p>
          <a:p>
            <a:pPr lvl="1"/>
            <a:r>
              <a:rPr lang="en-US" dirty="0"/>
              <a:t>Distributed computing</a:t>
            </a:r>
          </a:p>
          <a:p>
            <a:pPr lvl="2"/>
            <a:r>
              <a:rPr lang="en-US" dirty="0"/>
              <a:t>Cluster computing</a:t>
            </a:r>
          </a:p>
          <a:p>
            <a:pPr lvl="2"/>
            <a:r>
              <a:rPr lang="en-US" dirty="0"/>
              <a:t>Grid computing</a:t>
            </a:r>
          </a:p>
          <a:p>
            <a:r>
              <a:rPr lang="en-US" dirty="0"/>
              <a:t>Software approaches</a:t>
            </a:r>
          </a:p>
          <a:p>
            <a:pPr lvl="1"/>
            <a:r>
              <a:rPr lang="en-US" dirty="0"/>
              <a:t>Parallel programming language</a:t>
            </a:r>
          </a:p>
          <a:p>
            <a:pPr lvl="1"/>
            <a:r>
              <a:rPr lang="en-US" dirty="0"/>
              <a:t>Automatic parallelization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4450" name="Picture 2" descr="http://www.engadget.com/media/2007/08/8-11-07-warhawk-servers.jpg"/>
          <p:cNvPicPr>
            <a:picLocks noChangeAspect="1" noChangeArrowheads="1"/>
          </p:cNvPicPr>
          <p:nvPr/>
        </p:nvPicPr>
        <p:blipFill>
          <a:blip r:embed="rId3" cstate="print"/>
          <a:srcRect b="4972"/>
          <a:stretch>
            <a:fillRect/>
          </a:stretch>
        </p:blipFill>
        <p:spPr bwMode="auto">
          <a:xfrm>
            <a:off x="5334000" y="3352800"/>
            <a:ext cx="3209925" cy="3276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a:t>
            </a:r>
          </a:p>
        </p:txBody>
      </p:sp>
      <p:sp>
        <p:nvSpPr>
          <p:cNvPr id="3" name="Content Placeholder 2"/>
          <p:cNvSpPr>
            <a:spLocks noGrp="1"/>
          </p:cNvSpPr>
          <p:nvPr>
            <p:ph idx="1"/>
          </p:nvPr>
        </p:nvSpPr>
        <p:spPr/>
        <p:txBody>
          <a:bodyPr/>
          <a:lstStyle/>
          <a:p>
            <a:r>
              <a:rPr lang="en-US" dirty="0"/>
              <a:t>What is load balancing ?</a:t>
            </a:r>
          </a:p>
          <a:p>
            <a:pPr lvl="1"/>
            <a:r>
              <a:rPr lang="en-US" dirty="0"/>
              <a:t>Load balancing is a technique to distribute workload evenly across two or more computers, network links, CPUs, hard drives, or other resources, in order to get optimal resource utilization, maximize throughput, minimize response time, and avoid overload.</a:t>
            </a:r>
            <a:br>
              <a:rPr lang="en-US" dirty="0"/>
            </a:br>
            <a:endParaRPr lang="en-US" dirty="0"/>
          </a:p>
          <a:p>
            <a:r>
              <a:rPr lang="en-US" dirty="0"/>
              <a:t>Why should be load balanced ?</a:t>
            </a:r>
          </a:p>
          <a:p>
            <a:pPr lvl="1"/>
            <a:r>
              <a:rPr lang="en-US" dirty="0"/>
              <a:t>Improve resource utilization</a:t>
            </a:r>
          </a:p>
          <a:p>
            <a:pPr lvl="1"/>
            <a:r>
              <a:rPr lang="en-US" dirty="0"/>
              <a:t>Improve system performance</a:t>
            </a:r>
          </a:p>
          <a:p>
            <a:pPr lvl="1"/>
            <a:r>
              <a:rPr lang="en-US" dirty="0"/>
              <a:t>Improve energy efficiency</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6" name="Picture 2" descr="http://www.newsbiscuit.com/wp-content/uploads/2010/04/fat-guy-on-sinking-boat.jpg"/>
          <p:cNvPicPr>
            <a:picLocks noChangeAspect="1" noChangeArrowheads="1"/>
          </p:cNvPicPr>
          <p:nvPr/>
        </p:nvPicPr>
        <p:blipFill>
          <a:blip r:embed="rId3" cstate="print"/>
          <a:srcRect/>
          <a:stretch>
            <a:fillRect/>
          </a:stretch>
        </p:blipFill>
        <p:spPr bwMode="auto">
          <a:xfrm>
            <a:off x="4953000" y="3733799"/>
            <a:ext cx="4035798" cy="2962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2379401" y="5725180"/>
            <a:ext cx="1963999" cy="523220"/>
          </a:xfrm>
          <a:prstGeom prst="rect">
            <a:avLst/>
          </a:prstGeom>
          <a:noFill/>
        </p:spPr>
        <p:txBody>
          <a:bodyPr wrap="none" lIns="91440" tIns="45720" rIns="91440" bIns="45720">
            <a:spAutoFit/>
          </a:bodyPr>
          <a:lstStyle/>
          <a:p>
            <a:pPr algn="ct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Unbalanced</a:t>
            </a:r>
          </a:p>
        </p:txBody>
      </p:sp>
      <p:sp>
        <p:nvSpPr>
          <p:cNvPr id="8" name="Right Arrow 7"/>
          <p:cNvSpPr/>
          <p:nvPr/>
        </p:nvSpPr>
        <p:spPr>
          <a:xfrm>
            <a:off x="4343400" y="5877580"/>
            <a:ext cx="457200" cy="228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Scheduling</a:t>
            </a:r>
          </a:p>
        </p:txBody>
      </p:sp>
      <p:sp>
        <p:nvSpPr>
          <p:cNvPr id="3" name="Content Placeholder 2"/>
          <p:cNvSpPr>
            <a:spLocks noGrp="1"/>
          </p:cNvSpPr>
          <p:nvPr>
            <p:ph idx="1"/>
          </p:nvPr>
        </p:nvSpPr>
        <p:spPr>
          <a:xfrm>
            <a:off x="457200" y="1600200"/>
            <a:ext cx="8229600" cy="4953000"/>
          </a:xfrm>
        </p:spPr>
        <p:txBody>
          <a:bodyPr/>
          <a:lstStyle/>
          <a:p>
            <a:r>
              <a:rPr lang="en-US" dirty="0"/>
              <a:t>What is job scheduler ?</a:t>
            </a:r>
          </a:p>
          <a:p>
            <a:pPr lvl="1"/>
            <a:r>
              <a:rPr lang="en-US" dirty="0"/>
              <a:t>A job scheduler is a software application that is in charge of unattended background executions, commonly known for historical reasons as batch processing.</a:t>
            </a:r>
            <a:br>
              <a:rPr lang="en-US" dirty="0"/>
            </a:br>
            <a:endParaRPr lang="en-US" dirty="0"/>
          </a:p>
          <a:p>
            <a:r>
              <a:rPr lang="en-US" dirty="0"/>
              <a:t>What should be scheduled in Cloud ?</a:t>
            </a:r>
          </a:p>
          <a:p>
            <a:pPr lvl="1"/>
            <a:r>
              <a:rPr lang="en-US" dirty="0"/>
              <a:t>Computation intensive tasks</a:t>
            </a:r>
          </a:p>
          <a:p>
            <a:pPr lvl="1"/>
            <a:r>
              <a:rPr lang="en-US" dirty="0"/>
              <a:t>Dynamic growing and shrinking tasks</a:t>
            </a:r>
          </a:p>
          <a:p>
            <a:pPr lvl="1"/>
            <a:r>
              <a:rPr lang="en-US" dirty="0"/>
              <a:t>Tasks with complex processing dependency</a:t>
            </a:r>
            <a:br>
              <a:rPr lang="en-US" dirty="0"/>
            </a:br>
            <a:endParaRPr lang="en-US" dirty="0"/>
          </a:p>
          <a:p>
            <a:r>
              <a:rPr lang="en-US" dirty="0"/>
              <a:t>How to approach ?</a:t>
            </a:r>
          </a:p>
          <a:p>
            <a:pPr lvl="1"/>
            <a:r>
              <a:rPr lang="en-US" dirty="0"/>
              <a:t>Use pre-defined workflow</a:t>
            </a:r>
          </a:p>
          <a:p>
            <a:pPr lvl="1"/>
            <a:r>
              <a:rPr lang="en-US" dirty="0"/>
              <a:t>System automatic configuration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Accessibility &amp; Portability</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Andy\AppData\Local\Microsoft\Windows\Temporary Internet Files\Content.IE5\OHTRCXWF\MPj04422470000[1].jpg"/>
          <p:cNvPicPr>
            <a:picLocks noChangeAspect="1" noChangeArrowheads="1"/>
          </p:cNvPicPr>
          <p:nvPr/>
        </p:nvPicPr>
        <p:blipFill>
          <a:blip r:embed="rId3" cstate="print"/>
          <a:srcRect/>
          <a:stretch>
            <a:fillRect/>
          </a:stretch>
        </p:blipFill>
        <p:spPr bwMode="auto">
          <a:xfrm>
            <a:off x="835152" y="1519428"/>
            <a:ext cx="3355848" cy="50337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5110028" y="3739277"/>
            <a:ext cx="3502690" cy="258532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Anyone !</a:t>
            </a:r>
          </a:p>
          <a:p>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Anytime !</a:t>
            </a:r>
          </a:p>
          <a:p>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Anywhere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1"/>
            <a:ext cx="8229600" cy="2667000"/>
          </a:xfrm>
        </p:spPr>
        <p:txBody>
          <a:bodyPr/>
          <a:lstStyle/>
          <a:p>
            <a:pPr lvl="1"/>
            <a:r>
              <a:rPr lang="en-US" dirty="0"/>
              <a:t>The name cloud computing was inspired by the </a:t>
            </a:r>
            <a:r>
              <a:rPr lang="en-US" b="1" dirty="0">
                <a:solidFill>
                  <a:srgbClr val="FF0000"/>
                </a:solidFill>
              </a:rPr>
              <a:t>cloud symbol </a:t>
            </a:r>
            <a:r>
              <a:rPr lang="en-US" dirty="0"/>
              <a:t>that's often used to represent the </a:t>
            </a:r>
            <a:r>
              <a:rPr lang="en-US" b="1" dirty="0">
                <a:solidFill>
                  <a:srgbClr val="FF0000"/>
                </a:solidFill>
              </a:rPr>
              <a:t>Internet in flowcharts </a:t>
            </a:r>
            <a:r>
              <a:rPr lang="en-US" dirty="0"/>
              <a:t>and diagrams. Cloud computing is a general term for anything that involves </a:t>
            </a:r>
            <a:r>
              <a:rPr lang="en-US" b="1" dirty="0">
                <a:solidFill>
                  <a:srgbClr val="FF0000"/>
                </a:solidFill>
              </a:rPr>
              <a:t>delivering hosted services over the Internet. </a:t>
            </a:r>
          </a:p>
        </p:txBody>
      </p:sp>
      <p:pic>
        <p:nvPicPr>
          <p:cNvPr id="26626" name="Picture 2" descr="http://www.cs.brandeis.edu/~rshaull/cs33b/Internet-cartoon.png"/>
          <p:cNvPicPr>
            <a:picLocks noChangeAspect="1" noChangeArrowheads="1"/>
          </p:cNvPicPr>
          <p:nvPr/>
        </p:nvPicPr>
        <p:blipFill>
          <a:blip r:embed="rId2" cstate="print"/>
          <a:srcRect t="11667" b="13333"/>
          <a:stretch>
            <a:fillRect/>
          </a:stretch>
        </p:blipFill>
        <p:spPr bwMode="auto">
          <a:xfrm>
            <a:off x="1066800" y="3733800"/>
            <a:ext cx="3429000" cy="2571750"/>
          </a:xfrm>
          <a:prstGeom prst="rect">
            <a:avLst/>
          </a:prstGeom>
          <a:noFill/>
        </p:spPr>
      </p:pic>
      <p:pic>
        <p:nvPicPr>
          <p:cNvPr id="26628" name="Picture 4" descr="http://cloudcomputingserver.net/wp-content/uploads/2010/06/cloud-computing-server-001.jpg"/>
          <p:cNvPicPr>
            <a:picLocks noChangeAspect="1" noChangeArrowheads="1"/>
          </p:cNvPicPr>
          <p:nvPr/>
        </p:nvPicPr>
        <p:blipFill>
          <a:blip r:embed="rId3" cstate="print"/>
          <a:srcRect/>
          <a:stretch>
            <a:fillRect/>
          </a:stretch>
        </p:blipFill>
        <p:spPr bwMode="auto">
          <a:xfrm>
            <a:off x="5181600" y="3657600"/>
            <a:ext cx="2857500" cy="2857500"/>
          </a:xfrm>
          <a:prstGeom prst="rect">
            <a:avLst/>
          </a:prstGeom>
          <a:noFill/>
        </p:spPr>
      </p:pic>
      <p:sp>
        <p:nvSpPr>
          <p:cNvPr id="6" name="Right Arrow 5"/>
          <p:cNvSpPr/>
          <p:nvPr/>
        </p:nvSpPr>
        <p:spPr>
          <a:xfrm>
            <a:off x="4267200" y="4800600"/>
            <a:ext cx="609600" cy="533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a:t>Accessibility &amp; Portability</a:t>
            </a:r>
          </a:p>
        </p:txBody>
      </p:sp>
      <p:sp>
        <p:nvSpPr>
          <p:cNvPr id="3" name="Content Placeholder 2"/>
          <p:cNvSpPr>
            <a:spLocks noGrp="1"/>
          </p:cNvSpPr>
          <p:nvPr>
            <p:ph idx="1"/>
          </p:nvPr>
        </p:nvSpPr>
        <p:spPr>
          <a:xfrm>
            <a:off x="457200" y="1600200"/>
            <a:ext cx="8229600" cy="4876800"/>
          </a:xfrm>
        </p:spPr>
        <p:txBody>
          <a:bodyPr/>
          <a:lstStyle/>
          <a:p>
            <a:r>
              <a:rPr lang="en-US" dirty="0"/>
              <a:t>What is accessibility ?</a:t>
            </a:r>
          </a:p>
          <a:p>
            <a:pPr lvl="1"/>
            <a:r>
              <a:rPr lang="en-US" dirty="0"/>
              <a:t>Accessibility is a general term used to describe the degree to which a product, device, service, or environment is accessible by as many people as possible.</a:t>
            </a:r>
            <a:br>
              <a:rPr lang="en-US" dirty="0"/>
            </a:br>
            <a:endParaRPr lang="en-US" dirty="0"/>
          </a:p>
          <a:p>
            <a:r>
              <a:rPr lang="en-US" dirty="0"/>
              <a:t>What is service portability ?</a:t>
            </a:r>
          </a:p>
          <a:p>
            <a:pPr lvl="1"/>
            <a:r>
              <a:rPr lang="en-US" dirty="0"/>
              <a:t>Service portability is the ability to access services using any devices, anywhere, continuously with mobility support and dynamic adaptation to resource variations.</a:t>
            </a:r>
            <a:br>
              <a:rPr lang="en-US" dirty="0"/>
            </a:br>
            <a:endParaRPr lang="en-US" dirty="0"/>
          </a:p>
          <a:p>
            <a:r>
              <a:rPr lang="en-US" dirty="0"/>
              <a:t>But how to achieve these properties ?</a:t>
            </a:r>
          </a:p>
          <a:p>
            <a:pPr lvl="1"/>
            <a:r>
              <a:rPr lang="en-US" dirty="0"/>
              <a:t>Uniform access</a:t>
            </a:r>
          </a:p>
          <a:p>
            <a:pPr lvl="1"/>
            <a:r>
              <a:rPr lang="en-US" dirty="0"/>
              <a:t>Thin client</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a:t>Uniform Access</a:t>
            </a:r>
          </a:p>
        </p:txBody>
      </p:sp>
      <p:sp>
        <p:nvSpPr>
          <p:cNvPr id="3" name="Content Placeholder 2"/>
          <p:cNvSpPr>
            <a:spLocks noGrp="1"/>
          </p:cNvSpPr>
          <p:nvPr>
            <p:ph idx="1"/>
          </p:nvPr>
        </p:nvSpPr>
        <p:spPr/>
        <p:txBody>
          <a:bodyPr/>
          <a:lstStyle/>
          <a:p>
            <a:r>
              <a:rPr lang="en-US" dirty="0"/>
              <a:t>How do users access cloud services ?</a:t>
            </a:r>
          </a:p>
          <a:p>
            <a:pPr lvl="1"/>
            <a:r>
              <a:rPr lang="en-US" dirty="0"/>
              <a:t>Cloud provider should provide their cloud service by means of widespread accessing media. In other word, users from different operating systems or other accessing platforms should be able to directly be served.</a:t>
            </a:r>
          </a:p>
          <a:p>
            <a:pPr lvl="1"/>
            <a:r>
              <a:rPr lang="en-US" dirty="0"/>
              <a:t>Nowadays, web browser technique is one of the most widespread platform in almost any intelligent electronic devices. Cloud service take this into concern, and delivery their services with web-based interface through the Internet.</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11618" name="Picture 2" descr="http://www.solidblogger.com/wp-content/uploads/2009/03/firefox-ie-chrome-safari.jpg"/>
          <p:cNvPicPr>
            <a:picLocks noChangeAspect="1" noChangeArrowheads="1"/>
          </p:cNvPicPr>
          <p:nvPr/>
        </p:nvPicPr>
        <p:blipFill>
          <a:blip r:embed="rId3" cstate="print"/>
          <a:srcRect b="6734"/>
          <a:stretch>
            <a:fillRect/>
          </a:stretch>
        </p:blipFill>
        <p:spPr bwMode="auto">
          <a:xfrm>
            <a:off x="1409700" y="4747219"/>
            <a:ext cx="6324600" cy="2110781"/>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7086600" cy="868362"/>
          </a:xfrm>
        </p:spPr>
        <p:txBody>
          <a:bodyPr/>
          <a:lstStyle/>
          <a:p>
            <a:r>
              <a:rPr lang="en-US" dirty="0"/>
              <a:t>Thin Client</a:t>
            </a:r>
          </a:p>
        </p:txBody>
      </p:sp>
      <p:sp>
        <p:nvSpPr>
          <p:cNvPr id="3" name="Content Placeholder 2"/>
          <p:cNvSpPr>
            <a:spLocks noGrp="1"/>
          </p:cNvSpPr>
          <p:nvPr>
            <p:ph idx="1"/>
          </p:nvPr>
        </p:nvSpPr>
        <p:spPr>
          <a:xfrm>
            <a:off x="457200" y="1600200"/>
            <a:ext cx="8534400" cy="4953000"/>
          </a:xfrm>
        </p:spPr>
        <p:txBody>
          <a:bodyPr>
            <a:normAutofit/>
          </a:bodyPr>
          <a:lstStyle/>
          <a:p>
            <a:r>
              <a:rPr lang="en-US" dirty="0"/>
              <a:t>What is thin client ?</a:t>
            </a:r>
          </a:p>
          <a:p>
            <a:pPr lvl="1"/>
            <a:r>
              <a:rPr lang="en-US" dirty="0"/>
              <a:t>Thin client is a computer or a computer program which depends heavily on some other computer to fulfill its traditional computational roles. This stands in contrast to the traditional fat client, a computer designed to take on these roles by itself.</a:t>
            </a:r>
          </a:p>
          <a:p>
            <a:r>
              <a:rPr lang="en-US" dirty="0"/>
              <a:t>Characteristics :</a:t>
            </a:r>
          </a:p>
          <a:p>
            <a:pPr lvl="1"/>
            <a:r>
              <a:rPr lang="en-US" dirty="0"/>
              <a:t>Cheap client hardware</a:t>
            </a:r>
          </a:p>
          <a:p>
            <a:pPr lvl="2"/>
            <a:r>
              <a:rPr lang="en-US" dirty="0"/>
              <a:t>While the cloud providers handle several client sessions at once, the clients can be made out of much cheaper hardware.</a:t>
            </a:r>
          </a:p>
          <a:p>
            <a:pPr lvl="1"/>
            <a:r>
              <a:rPr lang="en-US" dirty="0"/>
              <a:t>Diversity of end devices</a:t>
            </a:r>
          </a:p>
          <a:p>
            <a:pPr lvl="2"/>
            <a:r>
              <a:rPr lang="en-US" dirty="0"/>
              <a:t>End user can access cloud service via plenty of various electronic devices, which include mobile phones and smart TV. </a:t>
            </a:r>
          </a:p>
          <a:p>
            <a:pPr lvl="1"/>
            <a:r>
              <a:rPr lang="en-US" dirty="0"/>
              <a:t>Client simplicity</a:t>
            </a:r>
          </a:p>
          <a:p>
            <a:pPr lvl="2"/>
            <a:r>
              <a:rPr lang="en-US" dirty="0"/>
              <a:t>Client local system do not need complete operational functionalities.</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a:bodyPr>
          <a:lstStyle/>
          <a:p>
            <a:r>
              <a:rPr lang="en-US" dirty="0"/>
              <a:t>Definition from </a:t>
            </a:r>
            <a:r>
              <a:rPr lang="en-US" b="1" i="1" dirty="0"/>
              <a:t>Berkeley</a:t>
            </a:r>
          </a:p>
          <a:p>
            <a:pPr lvl="1"/>
            <a:r>
              <a:rPr lang="en-US" dirty="0"/>
              <a:t>Cloud Computing refers to </a:t>
            </a:r>
            <a:r>
              <a:rPr lang="en-US" b="1" dirty="0">
                <a:solidFill>
                  <a:srgbClr val="FF0000"/>
                </a:solidFill>
              </a:rPr>
              <a:t>both the applications </a:t>
            </a:r>
            <a:r>
              <a:rPr lang="en-US" dirty="0"/>
              <a:t>delivered as services over the Internet and the </a:t>
            </a:r>
            <a:r>
              <a:rPr lang="en-US" b="1" dirty="0">
                <a:solidFill>
                  <a:srgbClr val="FF0000"/>
                </a:solidFill>
              </a:rPr>
              <a:t>hardware and systems software </a:t>
            </a:r>
            <a:r>
              <a:rPr lang="en-US" dirty="0"/>
              <a:t>in the datacenters that provide those services.</a:t>
            </a:r>
          </a:p>
          <a:p>
            <a:pPr lvl="1"/>
            <a:r>
              <a:rPr lang="en-US" dirty="0"/>
              <a:t>The services themselves have long been referred to as </a:t>
            </a:r>
            <a:r>
              <a:rPr lang="en-US" b="1" dirty="0">
                <a:solidFill>
                  <a:srgbClr val="FF0000"/>
                </a:solidFill>
              </a:rPr>
              <a:t>Software as a Service (</a:t>
            </a:r>
            <a:r>
              <a:rPr lang="en-US" b="1" dirty="0" err="1">
                <a:solidFill>
                  <a:srgbClr val="FF0000"/>
                </a:solidFill>
              </a:rPr>
              <a:t>SaaS</a:t>
            </a:r>
            <a:r>
              <a:rPr lang="en-US" b="1" dirty="0">
                <a:solidFill>
                  <a:srgbClr val="FF0000"/>
                </a:solidFill>
              </a:rPr>
              <a:t>), </a:t>
            </a:r>
            <a:r>
              <a:rPr lang="en-US" dirty="0"/>
              <a:t>so we use that term. The datacenter hardware and software is what we will call a</a:t>
            </a:r>
            <a:br>
              <a:rPr lang="en-US" dirty="0"/>
            </a:br>
            <a:r>
              <a:rPr lang="en-US" dirty="0"/>
              <a:t>Cloud.</a:t>
            </a:r>
          </a:p>
          <a:p>
            <a:pPr lvl="1"/>
            <a:r>
              <a:rPr lang="en-US" dirty="0"/>
              <a:t>When a Cloud is made available</a:t>
            </a:r>
            <a:br>
              <a:rPr lang="en-US" dirty="0"/>
            </a:br>
            <a:r>
              <a:rPr lang="en-US" dirty="0"/>
              <a:t> in a </a:t>
            </a:r>
            <a:r>
              <a:rPr lang="en-US" b="1" dirty="0">
                <a:solidFill>
                  <a:srgbClr val="FF0000"/>
                </a:solidFill>
              </a:rPr>
              <a:t>pay-as-you-go manner </a:t>
            </a:r>
            <a:r>
              <a:rPr lang="en-US" dirty="0"/>
              <a:t>to the</a:t>
            </a:r>
            <a:br>
              <a:rPr lang="en-US" dirty="0"/>
            </a:br>
            <a:r>
              <a:rPr lang="en-US" dirty="0"/>
              <a:t>public…… The service being sold is</a:t>
            </a:r>
            <a:br>
              <a:rPr lang="en-US" dirty="0"/>
            </a:br>
            <a:r>
              <a:rPr lang="en-US" dirty="0"/>
              <a:t>Utility Computing.</a:t>
            </a:r>
          </a:p>
        </p:txBody>
      </p:sp>
      <p:sp>
        <p:nvSpPr>
          <p:cNvPr id="2" name="Title 1"/>
          <p:cNvSpPr>
            <a:spLocks noGrp="1"/>
          </p:cNvSpPr>
          <p:nvPr>
            <p:ph type="title"/>
          </p:nvPr>
        </p:nvSpPr>
        <p:spPr/>
        <p:txBody>
          <a:bodyPr/>
          <a:lstStyle/>
          <a:p>
            <a:r>
              <a:rPr lang="en-US" dirty="0"/>
              <a:t>Cloud Definitions</a:t>
            </a:r>
          </a:p>
        </p:txBody>
      </p:sp>
      <p:pic>
        <p:nvPicPr>
          <p:cNvPr id="2052" name="Picture 4" descr="http://cloudtp.com/images/Crossing%20Bridge%20to%20Cloud%20Computing.jpg"/>
          <p:cNvPicPr>
            <a:picLocks noChangeAspect="1" noChangeArrowheads="1"/>
          </p:cNvPicPr>
          <p:nvPr/>
        </p:nvPicPr>
        <p:blipFill>
          <a:blip r:embed="rId2" cstate="print"/>
          <a:srcRect/>
          <a:stretch>
            <a:fillRect/>
          </a:stretch>
        </p:blipFill>
        <p:spPr bwMode="auto">
          <a:xfrm>
            <a:off x="5105400" y="3771900"/>
            <a:ext cx="3810000" cy="2857500"/>
          </a:xfrm>
          <a:prstGeom prst="roundRect">
            <a:avLst>
              <a:gd name="adj" fmla="val 4096"/>
            </a:avLst>
          </a:prstGeom>
          <a:noFill/>
          <a:effectLst>
            <a:outerShdw blurRad="63500" sx="102000" sy="102000" algn="c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1"/>
            <a:ext cx="8229600" cy="3124200"/>
          </a:xfrm>
        </p:spPr>
        <p:txBody>
          <a:bodyPr/>
          <a:lstStyle/>
          <a:p>
            <a:r>
              <a:rPr lang="en-US" dirty="0"/>
              <a:t>Definition from </a:t>
            </a:r>
            <a:r>
              <a:rPr lang="en-US" b="1" i="1" dirty="0" err="1"/>
              <a:t>Buyya</a:t>
            </a:r>
            <a:endParaRPr lang="en-US" b="1" i="1" dirty="0"/>
          </a:p>
          <a:p>
            <a:pPr lvl="1"/>
            <a:r>
              <a:rPr lang="en-US" dirty="0"/>
              <a:t>A Cloud is a type </a:t>
            </a:r>
            <a:r>
              <a:rPr lang="en-US" b="1" dirty="0">
                <a:solidFill>
                  <a:srgbClr val="FF0000"/>
                </a:solidFill>
              </a:rPr>
              <a:t>of parallel and distributed system </a:t>
            </a:r>
            <a:r>
              <a:rPr lang="en-US" dirty="0"/>
              <a:t>consisting of a collection of </a:t>
            </a:r>
            <a:r>
              <a:rPr lang="en-US" b="1" dirty="0">
                <a:solidFill>
                  <a:srgbClr val="FF0000"/>
                </a:solidFill>
              </a:rPr>
              <a:t>interconnected and virtualized computers </a:t>
            </a:r>
            <a:r>
              <a:rPr lang="en-US" dirty="0"/>
              <a:t>that are </a:t>
            </a:r>
            <a:r>
              <a:rPr lang="en-US" b="1" dirty="0">
                <a:solidFill>
                  <a:srgbClr val="FF0000"/>
                </a:solidFill>
              </a:rPr>
              <a:t>dynamically provisioned </a:t>
            </a:r>
            <a:r>
              <a:rPr lang="en-US" dirty="0"/>
              <a:t>and presented as one or more unified computing resources based on </a:t>
            </a:r>
            <a:r>
              <a:rPr lang="en-US" b="1" dirty="0">
                <a:solidFill>
                  <a:srgbClr val="FF0000"/>
                </a:solidFill>
              </a:rPr>
              <a:t>service-level agreements </a:t>
            </a:r>
            <a:r>
              <a:rPr lang="en-US" dirty="0"/>
              <a:t>established through negotiation between the service provider and consumers.</a:t>
            </a:r>
          </a:p>
        </p:txBody>
      </p:sp>
      <p:pic>
        <p:nvPicPr>
          <p:cNvPr id="25602" name="Picture 2" descr="http://www.amaxit.net/corporatesolutions/images/cloud-computing.jpg"/>
          <p:cNvPicPr>
            <a:picLocks noChangeAspect="1" noChangeArrowheads="1"/>
          </p:cNvPicPr>
          <p:nvPr/>
        </p:nvPicPr>
        <p:blipFill>
          <a:blip r:embed="rId2" cstate="print"/>
          <a:srcRect/>
          <a:stretch>
            <a:fillRect/>
          </a:stretch>
        </p:blipFill>
        <p:spPr bwMode="auto">
          <a:xfrm>
            <a:off x="2552700" y="4181474"/>
            <a:ext cx="5981700" cy="2524126"/>
          </a:xfrm>
          <a:prstGeom prst="rect">
            <a:avLst/>
          </a:prstGeom>
          <a:noFill/>
        </p:spPr>
      </p:pic>
      <p:pic>
        <p:nvPicPr>
          <p:cNvPr id="25606" name="Picture 6" descr="http://www.buyya.com/photos/rajkumar4.jpg">
            <a:hlinkClick r:id="rId3"/>
          </p:cNvPr>
          <p:cNvPicPr>
            <a:picLocks noChangeAspect="1" noChangeArrowheads="1"/>
          </p:cNvPicPr>
          <p:nvPr/>
        </p:nvPicPr>
        <p:blipFill>
          <a:blip r:embed="rId4" cstate="print"/>
          <a:srcRect/>
          <a:stretch>
            <a:fillRect/>
          </a:stretch>
        </p:blipFill>
        <p:spPr bwMode="auto">
          <a:xfrm>
            <a:off x="609600" y="4114800"/>
            <a:ext cx="1832388" cy="2514600"/>
          </a:xfrm>
          <a:prstGeom prst="roundRect">
            <a:avLst>
              <a:gd name="adj" fmla="val 2990"/>
            </a:avLst>
          </a:prstGeom>
          <a:noFill/>
          <a:effectLst>
            <a:outerShdw blurRad="63500" sx="102000" sy="102000" algn="c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3976" y="1752600"/>
            <a:ext cx="7836056"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Even More Confusing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Properties and characteristics</a:t>
            </a:r>
          </a:p>
        </p:txBody>
      </p:sp>
      <p:pic>
        <p:nvPicPr>
          <p:cNvPr id="4" name="Picture 7" descr="http://www.ipadrblog.com/BlindMenandElephant.jpg"/>
          <p:cNvPicPr>
            <a:picLocks noChangeAspect="1" noChangeArrowheads="1"/>
          </p:cNvPicPr>
          <p:nvPr/>
        </p:nvPicPr>
        <p:blipFill>
          <a:blip r:embed="rId2" cstate="print"/>
          <a:srcRect/>
          <a:stretch>
            <a:fillRect/>
          </a:stretch>
        </p:blipFill>
        <p:spPr bwMode="auto">
          <a:xfrm>
            <a:off x="4204193" y="796370"/>
            <a:ext cx="4866853" cy="3394630"/>
          </a:xfrm>
          <a:prstGeom prst="rect">
            <a:avLst/>
          </a:prstGeom>
          <a:noFill/>
        </p:spPr>
      </p:pic>
      <p:pic>
        <p:nvPicPr>
          <p:cNvPr id="5" name="Picture 8" descr="C:\Users\Andy\AppData\Local\Microsoft\Windows\Temporary Internet Files\Content.IE5\OQIHRKSF\MCj04418090000[1].png"/>
          <p:cNvPicPr>
            <a:picLocks noChangeAspect="1" noChangeArrowheads="1"/>
          </p:cNvPicPr>
          <p:nvPr/>
        </p:nvPicPr>
        <p:blipFill>
          <a:blip r:embed="rId3" cstate="print"/>
          <a:srcRect t="19444" b="22222"/>
          <a:stretch>
            <a:fillRect/>
          </a:stretch>
        </p:blipFill>
        <p:spPr bwMode="auto">
          <a:xfrm>
            <a:off x="2362200" y="409111"/>
            <a:ext cx="2743200" cy="1600200"/>
          </a:xfrm>
          <a:prstGeom prst="rect">
            <a:avLst/>
          </a:prstGeom>
          <a:noFill/>
        </p:spPr>
      </p:pic>
    </p:spTree>
  </p:cSld>
  <p:clrMapOvr>
    <a:masterClrMapping/>
  </p:clrMapOvr>
</p:sld>
</file>

<file path=ppt/theme/theme1.xml><?xml version="1.0" encoding="utf-8"?>
<a:theme xmlns:a="http://schemas.openxmlformats.org/drawingml/2006/main" name="Sk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Sky</Template>
  <TotalTime>20652</TotalTime>
  <Words>3024</Words>
  <Application>Microsoft Office PowerPoint</Application>
  <PresentationFormat>On-screen Show (4:3)</PresentationFormat>
  <Paragraphs>377</Paragraphs>
  <Slides>52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Cambria</vt:lpstr>
      <vt:lpstr>Helvetica</vt:lpstr>
      <vt:lpstr>Wingdings</vt:lpstr>
      <vt:lpstr>Sky</vt:lpstr>
      <vt:lpstr>Agenda</vt:lpstr>
      <vt:lpstr>What is Cloud Computing ?</vt:lpstr>
      <vt:lpstr>Cloud Definitions</vt:lpstr>
      <vt:lpstr>Cloud Definitions</vt:lpstr>
      <vt:lpstr>Cloud Definitions</vt:lpstr>
      <vt:lpstr>Cloud Definitions</vt:lpstr>
      <vt:lpstr>Cloud Definitions</vt:lpstr>
      <vt:lpstr>PowerPoint Presentation</vt:lpstr>
      <vt:lpstr>What is Cloud computing ?</vt:lpstr>
      <vt:lpstr>In Our Humble Opinion</vt:lpstr>
      <vt:lpstr>Properties and Characteristics</vt:lpstr>
      <vt:lpstr>Central Ideas</vt:lpstr>
      <vt:lpstr>Central Ideas</vt:lpstr>
      <vt:lpstr>Utility Computing</vt:lpstr>
      <vt:lpstr>What Is Service?</vt:lpstr>
      <vt:lpstr>What Is Web Service?</vt:lpstr>
      <vt:lpstr>Service Oriented Architecture</vt:lpstr>
      <vt:lpstr>Quality Of Service</vt:lpstr>
      <vt:lpstr>Quality Of Service</vt:lpstr>
      <vt:lpstr>Service Level Agreement</vt:lpstr>
      <vt:lpstr>Scalability &amp; Elasticity</vt:lpstr>
      <vt:lpstr>Scalability &amp; Elasticity</vt:lpstr>
      <vt:lpstr>Dynamic Provisioning</vt:lpstr>
      <vt:lpstr>Dynamic Provisioning</vt:lpstr>
      <vt:lpstr>Dynamic Provisioning</vt:lpstr>
      <vt:lpstr>Dynamic Provisioning</vt:lpstr>
      <vt:lpstr>Multi-tenant Design</vt:lpstr>
      <vt:lpstr>Availability &amp; Reliability</vt:lpstr>
      <vt:lpstr>Availability &amp; Reliability</vt:lpstr>
      <vt:lpstr>Fault Tolerance</vt:lpstr>
      <vt:lpstr>Fault Tolerance</vt:lpstr>
      <vt:lpstr>Fault Tolerance</vt:lpstr>
      <vt:lpstr>Fault Tolerance</vt:lpstr>
      <vt:lpstr>System Resilience</vt:lpstr>
      <vt:lpstr>System Resilience</vt:lpstr>
      <vt:lpstr>System Security</vt:lpstr>
      <vt:lpstr>System Security</vt:lpstr>
      <vt:lpstr>Manageability &amp; Interoperability</vt:lpstr>
      <vt:lpstr>Manageability &amp; Interoperability</vt:lpstr>
      <vt:lpstr>Control Automation</vt:lpstr>
      <vt:lpstr>System Monitoring</vt:lpstr>
      <vt:lpstr>Billing System</vt:lpstr>
      <vt:lpstr>Performance &amp; Optimization</vt:lpstr>
      <vt:lpstr>Performance &amp; Optimization</vt:lpstr>
      <vt:lpstr>Parallel Processing</vt:lpstr>
      <vt:lpstr>Parallel Processing</vt:lpstr>
      <vt:lpstr>Load Balancing</vt:lpstr>
      <vt:lpstr>Job Scheduling</vt:lpstr>
      <vt:lpstr>Accessibility &amp; Portability</vt:lpstr>
      <vt:lpstr>Accessibility &amp; Portability</vt:lpstr>
      <vt:lpstr>Uniform Access</vt:lpstr>
      <vt:lpstr>Thin 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dc:title>
  <dc:creator>cyhuang</dc:creator>
  <cp:lastModifiedBy>hp</cp:lastModifiedBy>
  <cp:revision>1668</cp:revision>
  <dcterms:created xsi:type="dcterms:W3CDTF">2006-08-16T00:00:00Z</dcterms:created>
  <dcterms:modified xsi:type="dcterms:W3CDTF">2022-03-11T05:59:25Z</dcterms:modified>
</cp:coreProperties>
</file>